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4"/>
  </p:notesMasterIdLst>
  <p:handoutMasterIdLst>
    <p:handoutMasterId r:id="rId45"/>
  </p:handout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94" r:id="rId23"/>
    <p:sldId id="275" r:id="rId24"/>
    <p:sldId id="277" r:id="rId25"/>
    <p:sldId id="281" r:id="rId26"/>
    <p:sldId id="279" r:id="rId27"/>
    <p:sldId id="295" r:id="rId28"/>
    <p:sldId id="296" r:id="rId29"/>
    <p:sldId id="288" r:id="rId30"/>
    <p:sldId id="290" r:id="rId31"/>
    <p:sldId id="292" r:id="rId32"/>
    <p:sldId id="291" r:id="rId33"/>
    <p:sldId id="293" r:id="rId34"/>
    <p:sldId id="301" r:id="rId35"/>
    <p:sldId id="300" r:id="rId36"/>
    <p:sldId id="280" r:id="rId37"/>
    <p:sldId id="282" r:id="rId38"/>
    <p:sldId id="283" r:id="rId39"/>
    <p:sldId id="284" r:id="rId40"/>
    <p:sldId id="285" r:id="rId41"/>
    <p:sldId id="286" r:id="rId42"/>
    <p:sldId id="287" r:id="rId43"/>
  </p:sldIdLst>
  <p:sldSz cx="9144000" cy="6858000" type="screen4x3"/>
  <p:notesSz cx="9926638"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p:cViewPr varScale="1">
        <p:scale>
          <a:sx n="111" d="100"/>
          <a:sy n="111" d="100"/>
        </p:scale>
        <p:origin x="151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6ADAF882-3615-CC40-AABB-F107669C1F0B}" type="datetimeFigureOut">
              <a:rPr lang="it-IT" smtClean="0"/>
              <a:pPr/>
              <a:t>05/11/2021</a:t>
            </a:fld>
            <a:endParaRPr lang="it-IT"/>
          </a:p>
        </p:txBody>
      </p:sp>
      <p:sp>
        <p:nvSpPr>
          <p:cNvPr id="4" name="Footer Placehold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B9D88A5F-DB3E-214A-9E95-2A8E24980C5C}" type="datetimeFigureOut">
              <a:rPr lang="it-IT" smtClean="0"/>
              <a:pPr/>
              <a:t>05/11/2021</a:t>
            </a:fld>
            <a:endParaRPr lang="it-IT"/>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9B4E91D-42DC-4524-8DD2-7422ABE2D534}" type="slidenum">
              <a:rPr lang="it-IT" altLang="it-IT" sz="1200" smtClean="0"/>
              <a:pPr eaLnBrk="1" hangingPunct="1"/>
              <a:t>23</a:t>
            </a:fld>
            <a:endParaRPr lang="it-IT" altLang="it-IT"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8862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C5B0D49-CAF5-4CF4-9C1B-A2972D3EDDFD}" type="slidenum">
              <a:rPr lang="it-IT" altLang="it-IT" sz="1200" smtClean="0"/>
              <a:pPr eaLnBrk="1" hangingPunct="1"/>
              <a:t>26</a:t>
            </a:fld>
            <a:endParaRPr lang="it-IT" altLang="it-IT"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351370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16F6534-611B-478C-9DF0-9349453A2647}" type="slidenum">
              <a:rPr lang="it-IT" altLang="it-IT" sz="1200" smtClean="0"/>
              <a:pPr eaLnBrk="1" hangingPunct="1"/>
              <a:t>27</a:t>
            </a:fld>
            <a:endParaRPr lang="it-IT" altLang="it-IT"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1703928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97C6C5E-AAD3-4641-BF36-1904589CCC5E}" type="slidenum">
              <a:rPr lang="it-IT" altLang="it-IT" sz="1200" smtClean="0"/>
              <a:pPr eaLnBrk="1" hangingPunct="1"/>
              <a:t>29</a:t>
            </a:fld>
            <a:endParaRPr lang="it-IT" altLang="it-IT" sz="1200"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324395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E4ADE99-41F8-4EE0-922B-F73450F3D46E}" type="slidenum">
              <a:rPr lang="it-IT" altLang="it-IT" sz="1200" smtClean="0"/>
              <a:pPr eaLnBrk="1" hangingPunct="1"/>
              <a:t>33</a:t>
            </a:fld>
            <a:endParaRPr lang="it-IT" altLang="it-IT"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4283960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39904" indent="-284578" eaLnBrk="0" hangingPunct="0">
              <a:defRPr sz="2400">
                <a:solidFill>
                  <a:schemeClr val="tx1"/>
                </a:solidFill>
                <a:latin typeface="Times New Roman" pitchFamily="18" charset="0"/>
              </a:defRPr>
            </a:lvl2pPr>
            <a:lvl3pPr marL="1138314" indent="-227663" eaLnBrk="0" hangingPunct="0">
              <a:defRPr sz="2400">
                <a:solidFill>
                  <a:schemeClr val="tx1"/>
                </a:solidFill>
                <a:latin typeface="Times New Roman" pitchFamily="18" charset="0"/>
              </a:defRPr>
            </a:lvl3pPr>
            <a:lvl4pPr marL="1593639" indent="-227663" eaLnBrk="0" hangingPunct="0">
              <a:defRPr sz="2400">
                <a:solidFill>
                  <a:schemeClr val="tx1"/>
                </a:solidFill>
                <a:latin typeface="Times New Roman" pitchFamily="18" charset="0"/>
              </a:defRPr>
            </a:lvl4pPr>
            <a:lvl5pPr marL="2048965" indent="-227663" eaLnBrk="0" hangingPunct="0">
              <a:defRPr sz="2400">
                <a:solidFill>
                  <a:schemeClr val="tx1"/>
                </a:solidFill>
                <a:latin typeface="Times New Roman" pitchFamily="18" charset="0"/>
              </a:defRPr>
            </a:lvl5pPr>
            <a:lvl6pPr marL="2504290" indent="-227663" algn="ctr" eaLnBrk="0" fontAlgn="base" hangingPunct="0">
              <a:spcBef>
                <a:spcPct val="0"/>
              </a:spcBef>
              <a:spcAft>
                <a:spcPct val="0"/>
              </a:spcAft>
              <a:defRPr sz="2400">
                <a:solidFill>
                  <a:schemeClr val="tx1"/>
                </a:solidFill>
                <a:latin typeface="Times New Roman" pitchFamily="18" charset="0"/>
              </a:defRPr>
            </a:lvl6pPr>
            <a:lvl7pPr marL="2959616" indent="-227663" algn="ctr" eaLnBrk="0" fontAlgn="base" hangingPunct="0">
              <a:spcBef>
                <a:spcPct val="0"/>
              </a:spcBef>
              <a:spcAft>
                <a:spcPct val="0"/>
              </a:spcAft>
              <a:defRPr sz="2400">
                <a:solidFill>
                  <a:schemeClr val="tx1"/>
                </a:solidFill>
                <a:latin typeface="Times New Roman" pitchFamily="18" charset="0"/>
              </a:defRPr>
            </a:lvl7pPr>
            <a:lvl8pPr marL="3414941" indent="-227663" algn="ctr" eaLnBrk="0" fontAlgn="base" hangingPunct="0">
              <a:spcBef>
                <a:spcPct val="0"/>
              </a:spcBef>
              <a:spcAft>
                <a:spcPct val="0"/>
              </a:spcAft>
              <a:defRPr sz="2400">
                <a:solidFill>
                  <a:schemeClr val="tx1"/>
                </a:solidFill>
                <a:latin typeface="Times New Roman" pitchFamily="18" charset="0"/>
              </a:defRPr>
            </a:lvl8pPr>
            <a:lvl9pPr marL="3870267" indent="-227663" algn="ctr" eaLnBrk="0" fontAlgn="base" hangingPunct="0">
              <a:spcBef>
                <a:spcPct val="0"/>
              </a:spcBef>
              <a:spcAft>
                <a:spcPct val="0"/>
              </a:spcAft>
              <a:defRPr sz="2400">
                <a:solidFill>
                  <a:schemeClr val="tx1"/>
                </a:solidFill>
                <a:latin typeface="Times New Roman" pitchFamily="18" charset="0"/>
              </a:defRPr>
            </a:lvl9pPr>
          </a:lstStyle>
          <a:p>
            <a:pPr eaLnBrk="1" hangingPunct="1"/>
            <a:fld id="{0A11675E-ABA4-4104-ACE0-94D6D48B6771}" type="slidenum">
              <a:rPr lang="it-IT" altLang="it-IT" sz="1200">
                <a:solidFill>
                  <a:prstClr val="black"/>
                </a:solidFill>
              </a:rPr>
              <a:pPr eaLnBrk="1" hangingPunct="1"/>
              <a:t>35</a:t>
            </a:fld>
            <a:endParaRPr lang="it-IT" altLang="it-IT" sz="1200">
              <a:solidFill>
                <a:prstClr val="black"/>
              </a:solidFill>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2074412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39904" indent="-284578" eaLnBrk="0" hangingPunct="0">
              <a:defRPr sz="2400">
                <a:solidFill>
                  <a:schemeClr val="tx1"/>
                </a:solidFill>
                <a:latin typeface="Times New Roman" pitchFamily="18" charset="0"/>
              </a:defRPr>
            </a:lvl2pPr>
            <a:lvl3pPr marL="1138314" indent="-227663" eaLnBrk="0" hangingPunct="0">
              <a:defRPr sz="2400">
                <a:solidFill>
                  <a:schemeClr val="tx1"/>
                </a:solidFill>
                <a:latin typeface="Times New Roman" pitchFamily="18" charset="0"/>
              </a:defRPr>
            </a:lvl3pPr>
            <a:lvl4pPr marL="1593639" indent="-227663" eaLnBrk="0" hangingPunct="0">
              <a:defRPr sz="2400">
                <a:solidFill>
                  <a:schemeClr val="tx1"/>
                </a:solidFill>
                <a:latin typeface="Times New Roman" pitchFamily="18" charset="0"/>
              </a:defRPr>
            </a:lvl4pPr>
            <a:lvl5pPr marL="2048965" indent="-227663" eaLnBrk="0" hangingPunct="0">
              <a:defRPr sz="2400">
                <a:solidFill>
                  <a:schemeClr val="tx1"/>
                </a:solidFill>
                <a:latin typeface="Times New Roman" pitchFamily="18" charset="0"/>
              </a:defRPr>
            </a:lvl5pPr>
            <a:lvl6pPr marL="2504290" indent="-227663" algn="ctr" eaLnBrk="0" fontAlgn="base" hangingPunct="0">
              <a:spcBef>
                <a:spcPct val="0"/>
              </a:spcBef>
              <a:spcAft>
                <a:spcPct val="0"/>
              </a:spcAft>
              <a:defRPr sz="2400">
                <a:solidFill>
                  <a:schemeClr val="tx1"/>
                </a:solidFill>
                <a:latin typeface="Times New Roman" pitchFamily="18" charset="0"/>
              </a:defRPr>
            </a:lvl6pPr>
            <a:lvl7pPr marL="2959616" indent="-227663" algn="ctr" eaLnBrk="0" fontAlgn="base" hangingPunct="0">
              <a:spcBef>
                <a:spcPct val="0"/>
              </a:spcBef>
              <a:spcAft>
                <a:spcPct val="0"/>
              </a:spcAft>
              <a:defRPr sz="2400">
                <a:solidFill>
                  <a:schemeClr val="tx1"/>
                </a:solidFill>
                <a:latin typeface="Times New Roman" pitchFamily="18" charset="0"/>
              </a:defRPr>
            </a:lvl7pPr>
            <a:lvl8pPr marL="3414941" indent="-227663" algn="ctr" eaLnBrk="0" fontAlgn="base" hangingPunct="0">
              <a:spcBef>
                <a:spcPct val="0"/>
              </a:spcBef>
              <a:spcAft>
                <a:spcPct val="0"/>
              </a:spcAft>
              <a:defRPr sz="2400">
                <a:solidFill>
                  <a:schemeClr val="tx1"/>
                </a:solidFill>
                <a:latin typeface="Times New Roman" pitchFamily="18" charset="0"/>
              </a:defRPr>
            </a:lvl8pPr>
            <a:lvl9pPr marL="3870267" indent="-227663" algn="ctr" eaLnBrk="0" fontAlgn="base" hangingPunct="0">
              <a:spcBef>
                <a:spcPct val="0"/>
              </a:spcBef>
              <a:spcAft>
                <a:spcPct val="0"/>
              </a:spcAft>
              <a:defRPr sz="2400">
                <a:solidFill>
                  <a:schemeClr val="tx1"/>
                </a:solidFill>
                <a:latin typeface="Times New Roman" pitchFamily="18" charset="0"/>
              </a:defRPr>
            </a:lvl9pPr>
          </a:lstStyle>
          <a:p>
            <a:pPr eaLnBrk="1" hangingPunct="1"/>
            <a:fld id="{2BCAD33C-31F0-4BD2-9393-D0351F6C8D8D}" type="slidenum">
              <a:rPr lang="it-IT" altLang="it-IT" sz="1200">
                <a:solidFill>
                  <a:prstClr val="black"/>
                </a:solidFill>
              </a:rPr>
              <a:pPr eaLnBrk="1" hangingPunct="1"/>
              <a:t>39</a:t>
            </a:fld>
            <a:endParaRPr lang="it-IT" altLang="it-IT" sz="1200">
              <a:solidFill>
                <a:prstClr val="black"/>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val="3782734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9929F36A-FF00-414D-B9FD-7DF59F14E797}" type="datetime1">
              <a:rPr lang="it-IT" smtClean="0"/>
              <a:t>05/11/2021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7E043DD-6AEE-49BB-BC67-A9F128CBB058}" type="datetime1">
              <a:rPr lang="it-IT" smtClean="0"/>
              <a:t>05/11/2021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A616450-D4D9-4B5E-A7E8-4145653A1DE9}" type="datetime1">
              <a:rPr lang="it-IT" smtClean="0"/>
              <a:t>05/11/2021</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2F50176-6BAE-4649-B18A-E905D03A8345}" type="datetime1">
              <a:rPr lang="it-IT" smtClean="0"/>
              <a:t>05/11/2021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Karl Marx</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2DFE47B8-7CB6-4F29-BA9E-B335BC6AD134}" type="datetime1">
              <a:rPr lang="it-IT" smtClean="0"/>
              <a:t>05/11/2021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116FC1F6-1ED5-4065-997D-3CC8808529B9}" type="datetime1">
              <a:rPr lang="it-IT" smtClean="0"/>
              <a:t>05/11/2021</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Karl Marx</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30751008-A234-444E-BB62-9770DC031A4A}" type="datetime1">
              <a:rPr lang="it-IT" smtClean="0"/>
              <a:t>05/11/2021</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Karl Marx</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002525F6-14E8-448A-8A48-D50181CCB835}" type="datetime1">
              <a:rPr lang="it-IT" smtClean="0"/>
              <a:t>05/11/2021</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Karl Marx</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719A46A-BFA8-4FE0-AEEA-50C58A2864ED}" type="datetime1">
              <a:rPr lang="it-IT" smtClean="0"/>
              <a:t>05/11/2021</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9F734F05-634D-4109-BA24-626A5E52A275}" type="datetime1">
              <a:rPr lang="it-IT" smtClean="0"/>
              <a:t>05/11/2021</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510886C-ABEC-4DC9-BFC9-FBDAA60AC68B}" type="datetime1">
              <a:rPr lang="it-IT" smtClean="0"/>
              <a:t>05/11/2021</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Karl Marx</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0E1BADCB-FB7E-44E1-8AAA-BF8304638ABB}" type="datetime1">
              <a:rPr lang="it-IT" smtClean="0"/>
              <a:t>05/11/2021</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Karl Marx</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5.xml"/><Relationship Id="rId7" Type="http://schemas.openxmlformats.org/officeDocument/2006/relationships/image" Target="../media/image7.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wmf"/><Relationship Id="rId4" Type="http://schemas.openxmlformats.org/officeDocument/2006/relationships/oleObject" Target="../embeddings/oleObject3.bin"/><Relationship Id="rId9" Type="http://schemas.openxmlformats.org/officeDocument/2006/relationships/image" Target="../media/image8.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0.wmf"/><Relationship Id="rId4" Type="http://schemas.openxmlformats.org/officeDocument/2006/relationships/oleObject" Target="../embeddings/oleObject7.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9.bin"/><Relationship Id="rId4" Type="http://schemas.openxmlformats.org/officeDocument/2006/relationships/image" Target="../media/image11.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dirty="0" smtClean="0"/>
              <a:t>Karl </a:t>
            </a:r>
            <a:r>
              <a:rPr lang="it-IT" dirty="0" err="1" smtClean="0"/>
              <a:t>marx</a:t>
            </a:r>
            <a:endParaRPr lang="it-IT" dirty="0"/>
          </a:p>
        </p:txBody>
      </p:sp>
      <p:sp>
        <p:nvSpPr>
          <p:cNvPr id="8" name="Text Placeholder 7"/>
          <p:cNvSpPr>
            <a:spLocks noGrp="1"/>
          </p:cNvSpPr>
          <p:nvPr>
            <p:ph type="body" idx="1"/>
          </p:nvPr>
        </p:nvSpPr>
        <p:spPr/>
        <p:txBody>
          <a:bodyPr/>
          <a:lstStyle/>
          <a:p>
            <a:r>
              <a:rPr lang="it-IT" dirty="0" smtClean="0"/>
              <a:t>Il plusvalore e le «leggi di movimento del capitalismo»</a:t>
            </a:r>
            <a:endParaRPr lang="it-IT" dirty="0"/>
          </a:p>
        </p:txBody>
      </p:sp>
      <p:sp>
        <p:nvSpPr>
          <p:cNvPr id="2" name="Segnaposto piè di pagina 1"/>
          <p:cNvSpPr>
            <a:spLocks noGrp="1"/>
          </p:cNvSpPr>
          <p:nvPr>
            <p:ph type="ftr" sz="quarter" idx="3"/>
          </p:nvPr>
        </p:nvSpPr>
        <p:spPr/>
        <p:txBody>
          <a:bodyPr/>
          <a:lstStyle/>
          <a:p>
            <a:r>
              <a:rPr lang="en-US" smtClean="0"/>
              <a:t>Karl Marx</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pic>
        <p:nvPicPr>
          <p:cNvPr id="6" name="Picture 8" descr="marx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0975" y="878758"/>
            <a:ext cx="2294312" cy="2806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out)">
                                      <p:cBhvr>
                                        <p:cTn id="7" dur="2000"/>
                                        <p:tgtEl>
                                          <p:spTgt spid="6"/>
                                        </p:tgtEl>
                                      </p:cBhvr>
                                    </p:animEffect>
                                  </p:childTnLst>
                                </p:cTn>
                              </p:par>
                            </p:childTnLst>
                          </p:cTn>
                        </p:par>
                        <p:par>
                          <p:cTn id="8" fill="hold">
                            <p:stCondLst>
                              <p:cond delay="2000"/>
                            </p:stCondLst>
                            <p:childTnLst>
                              <p:par>
                                <p:cTn id="9" presetID="6" presetClass="emph" presetSubtype="0" fill="hold" nodeType="afterEffect">
                                  <p:stCondLst>
                                    <p:cond delay="0"/>
                                  </p:stCondLst>
                                  <p:childTnLst>
                                    <p:animScale>
                                      <p:cBhvr>
                                        <p:cTn id="10"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materialismo storico</a:t>
            </a:r>
            <a:endParaRPr lang="it-IT" dirty="0"/>
          </a:p>
        </p:txBody>
      </p:sp>
      <p:sp>
        <p:nvSpPr>
          <p:cNvPr id="3" name="Segnaposto contenuto 2"/>
          <p:cNvSpPr>
            <a:spLocks noGrp="1"/>
          </p:cNvSpPr>
          <p:nvPr>
            <p:ph idx="1"/>
          </p:nvPr>
        </p:nvSpPr>
        <p:spPr/>
        <p:txBody>
          <a:bodyPr>
            <a:noAutofit/>
          </a:bodyPr>
          <a:lstStyle/>
          <a:p>
            <a:r>
              <a:rPr lang="it-IT" sz="1800" dirty="0" smtClean="0"/>
              <a:t>«Nella </a:t>
            </a:r>
            <a:r>
              <a:rPr lang="it-IT" sz="1800" dirty="0"/>
              <a:t>produzione sociale della loro esistenza, gli uomini entrano in rapporti determinati, necessari, indipendenti dalla loro volontà, in rapporti di produzione che corrispondono a un determinato grado di sviluppo delle loro forze produttive materiali. L’insieme di questi rapporti di produzione costituisce la struttura economica della società, ossia la base reale sulla quale si eleva una sovrastruttura giuridica e politica e alla quale corrispondono forme determinate della coscienza sociale. Il modo di produzione della vita materiale condiziona, in generale, il processo sociale, politico e spirituale della vita. Non è la coscienza degli uomini che determina il loro essere, ma è, al contrario, il loro essere sociale che determina la loro coscienza. A un dato punto del loro sviluppo, le forze produttive materiali della società entrano in contraddizione con i rapporti di produzione esistenti, cioè con i rapporti di proprietà (che ne sono soltanto l’espressione giuridica) dentro i quali tali forze per l’innanzi s’erano mosse. Questi rapporti, da forme di sviluppo delle forze produttive, si convertono in loro catene</a:t>
            </a:r>
            <a:r>
              <a:rPr lang="it-IT" sz="1800" dirty="0" smtClean="0"/>
              <a:t>.»</a:t>
            </a:r>
          </a:p>
          <a:p>
            <a:r>
              <a:rPr lang="it-IT" sz="1800" i="1" dirty="0" smtClean="0"/>
              <a:t>Per la critica dell’economia politica</a:t>
            </a:r>
            <a:endParaRPr lang="it-IT" sz="1800" i="1"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344411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Il modo di produzione capitalistico</a:t>
            </a:r>
            <a:endParaRPr lang="it-IT" sz="3600" dirty="0"/>
          </a:p>
        </p:txBody>
      </p:sp>
      <p:sp>
        <p:nvSpPr>
          <p:cNvPr id="3" name="Segnaposto contenuto 2"/>
          <p:cNvSpPr>
            <a:spLocks noGrp="1"/>
          </p:cNvSpPr>
          <p:nvPr>
            <p:ph idx="1"/>
          </p:nvPr>
        </p:nvSpPr>
        <p:spPr/>
        <p:txBody>
          <a:bodyPr>
            <a:normAutofit fontScale="77500" lnSpcReduction="20000"/>
          </a:bodyPr>
          <a:lstStyle/>
          <a:p>
            <a:r>
              <a:rPr lang="it-IT" altLang="it-IT" dirty="0"/>
              <a:t>Il </a:t>
            </a:r>
            <a:r>
              <a:rPr lang="it-IT" altLang="it-IT" b="1" dirty="0">
                <a:solidFill>
                  <a:srgbClr val="C00000"/>
                </a:solidFill>
                <a:effectLst>
                  <a:outerShdw blurRad="38100" dist="38100" dir="2700000" algn="tl">
                    <a:srgbClr val="000000">
                      <a:alpha val="43137"/>
                    </a:srgbClr>
                  </a:outerShdw>
                </a:effectLst>
              </a:rPr>
              <a:t>modo di produzione capitalistico </a:t>
            </a:r>
            <a:r>
              <a:rPr lang="it-IT" altLang="it-IT" dirty="0"/>
              <a:t>è caratterizzato dal </a:t>
            </a:r>
            <a:r>
              <a:rPr lang="it-IT" altLang="it-IT" b="1" dirty="0">
                <a:solidFill>
                  <a:srgbClr val="C00000"/>
                </a:solidFill>
                <a:effectLst>
                  <a:outerShdw blurRad="38100" dist="38100" dir="2700000" algn="tl">
                    <a:srgbClr val="000000">
                      <a:alpha val="43137"/>
                    </a:srgbClr>
                  </a:outerShdw>
                </a:effectLst>
              </a:rPr>
              <a:t>lavoro salariato </a:t>
            </a:r>
            <a:r>
              <a:rPr lang="it-IT" altLang="it-IT" dirty="0"/>
              <a:t>e dalla </a:t>
            </a:r>
            <a:r>
              <a:rPr lang="it-IT" altLang="it-IT" b="1" dirty="0">
                <a:solidFill>
                  <a:srgbClr val="C00000"/>
                </a:solidFill>
                <a:effectLst>
                  <a:outerShdw blurRad="38100" dist="38100" dir="2700000" algn="tl">
                    <a:srgbClr val="000000">
                      <a:alpha val="43137"/>
                    </a:srgbClr>
                  </a:outerShdw>
                </a:effectLst>
              </a:rPr>
              <a:t>produzione di merci generalizzata</a:t>
            </a:r>
            <a:r>
              <a:rPr lang="it-IT" altLang="it-IT" dirty="0"/>
              <a:t>: il sovrappiù è prodotto dai lavoratori nel processo lavorativo e appropriato dal capitalista mediante uno scambio che avviene sul mercato tra salario e prestazione della “capacità lavorativa” o “forza-lavoro</a:t>
            </a:r>
            <a:r>
              <a:rPr lang="it-IT" altLang="it-IT" dirty="0" smtClean="0"/>
              <a:t>”.</a:t>
            </a:r>
            <a:r>
              <a:rPr lang="it-IT" altLang="it-IT" dirty="0"/>
              <a:t> </a:t>
            </a:r>
            <a:endParaRPr lang="it-IT" altLang="it-IT" dirty="0" smtClean="0"/>
          </a:p>
          <a:p>
            <a:r>
              <a:rPr lang="it-IT" altLang="it-IT" dirty="0" smtClean="0"/>
              <a:t>Il </a:t>
            </a:r>
            <a:r>
              <a:rPr lang="it-IT" altLang="it-IT" dirty="0"/>
              <a:t>modo di produzione capitalistico contiene in sé le </a:t>
            </a:r>
            <a:r>
              <a:rPr lang="it-IT" altLang="it-IT" b="1" dirty="0">
                <a:solidFill>
                  <a:srgbClr val="C00000"/>
                </a:solidFill>
                <a:effectLst>
                  <a:outerShdw blurRad="38100" dist="38100" dir="2700000" algn="tl">
                    <a:srgbClr val="000000">
                      <a:alpha val="43137"/>
                    </a:srgbClr>
                  </a:outerShdw>
                </a:effectLst>
              </a:rPr>
              <a:t>“condizioni di possibilità” </a:t>
            </a:r>
            <a:r>
              <a:rPr lang="it-IT" altLang="it-IT" dirty="0" smtClean="0"/>
              <a:t>di </a:t>
            </a:r>
            <a:r>
              <a:rPr lang="it-IT" altLang="it-IT" dirty="0"/>
              <a:t>un superiore modo di produzione, che </a:t>
            </a:r>
            <a:r>
              <a:rPr lang="it-IT" altLang="it-IT" dirty="0" smtClean="0"/>
              <a:t>sopprima </a:t>
            </a:r>
            <a:r>
              <a:rPr lang="it-IT" altLang="it-IT" dirty="0"/>
              <a:t>la separazione del lavoratore dalla proprietà dei mezzi di produzione: il </a:t>
            </a:r>
            <a:r>
              <a:rPr lang="it-IT" altLang="it-IT" b="1" dirty="0">
                <a:solidFill>
                  <a:srgbClr val="C00000"/>
                </a:solidFill>
                <a:effectLst>
                  <a:outerShdw blurRad="38100" dist="38100" dir="2700000" algn="tl">
                    <a:srgbClr val="000000">
                      <a:alpha val="43137"/>
                    </a:srgbClr>
                  </a:outerShdw>
                </a:effectLst>
              </a:rPr>
              <a:t>socialismo (comunismo</a:t>
            </a:r>
            <a:r>
              <a:rPr lang="it-IT" altLang="it-IT" b="1" dirty="0" smtClean="0">
                <a:solidFill>
                  <a:srgbClr val="C00000"/>
                </a:solidFill>
                <a:effectLst>
                  <a:outerShdw blurRad="38100" dist="38100" dir="2700000" algn="tl">
                    <a:srgbClr val="000000">
                      <a:alpha val="43137"/>
                    </a:srgbClr>
                  </a:outerShdw>
                </a:effectLst>
              </a:rPr>
              <a:t>)</a:t>
            </a:r>
            <a:r>
              <a:rPr lang="it-IT" altLang="it-IT" dirty="0" smtClean="0"/>
              <a:t>.</a:t>
            </a:r>
          </a:p>
          <a:p>
            <a:r>
              <a:rPr lang="it-IT" altLang="it-IT" dirty="0"/>
              <a:t>L’accumulazione del capitale ha un </a:t>
            </a:r>
            <a:r>
              <a:rPr lang="it-IT" altLang="it-IT" dirty="0" smtClean="0"/>
              <a:t>limite, </a:t>
            </a:r>
            <a:r>
              <a:rPr lang="it-IT" altLang="it-IT" dirty="0"/>
              <a:t>oltre il quale la “forma” capitalistica diviene ostacolo allo sviluppo.</a:t>
            </a:r>
          </a:p>
          <a:p>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330984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189376"/>
            <a:ext cx="8229600" cy="557946"/>
          </a:xfrm>
        </p:spPr>
        <p:txBody>
          <a:bodyPr>
            <a:normAutofit fontScale="90000"/>
          </a:bodyPr>
          <a:lstStyle/>
          <a:p>
            <a:r>
              <a:rPr lang="it-IT" i="1" dirty="0" smtClean="0"/>
              <a:t>Il</a:t>
            </a:r>
            <a:r>
              <a:rPr lang="it-IT" dirty="0" smtClean="0"/>
              <a:t> </a:t>
            </a:r>
            <a:r>
              <a:rPr lang="it-IT" i="1" dirty="0" smtClean="0"/>
              <a:t>Capitale: critica dell’economia politica</a:t>
            </a:r>
            <a:endParaRPr lang="it-IT" i="1" dirty="0"/>
          </a:p>
        </p:txBody>
      </p:sp>
      <p:sp>
        <p:nvSpPr>
          <p:cNvPr id="3" name="Segnaposto contenuto 2"/>
          <p:cNvSpPr>
            <a:spLocks noGrp="1"/>
          </p:cNvSpPr>
          <p:nvPr>
            <p:ph idx="1"/>
          </p:nvPr>
        </p:nvSpPr>
        <p:spPr>
          <a:xfrm>
            <a:off x="457200" y="2386348"/>
            <a:ext cx="8229600" cy="4525963"/>
          </a:xfrm>
        </p:spPr>
        <p:txBody>
          <a:bodyPr/>
          <a:lstStyle/>
          <a:p>
            <a:r>
              <a:rPr lang="it-IT" altLang="it-IT" dirty="0" smtClean="0">
                <a:latin typeface="Times New Roman" panose="02020603050405020304" pitchFamily="18" charset="0"/>
              </a:rPr>
              <a:t>«La </a:t>
            </a:r>
            <a:r>
              <a:rPr lang="it-IT" altLang="it-IT" dirty="0">
                <a:latin typeface="Times New Roman" panose="02020603050405020304" pitchFamily="18" charset="0"/>
              </a:rPr>
              <a:t>ricchezza della società nella quale domina il modo di produzione capitalistico si presenta come “un’immane raccolta di merci” e la merce singola si presenta come sua forma elementare. Perciò la nostra analisi comincia con l’analisi della merce</a:t>
            </a:r>
            <a:r>
              <a:rPr lang="it-IT" altLang="it-IT" dirty="0" smtClean="0">
                <a:latin typeface="Times New Roman" panose="02020603050405020304" pitchFamily="18" charset="0"/>
              </a:rPr>
              <a:t>.» </a:t>
            </a:r>
            <a:r>
              <a:rPr lang="it-IT" altLang="it-IT" i="1" dirty="0" smtClean="0">
                <a:latin typeface="Times New Roman" panose="02020603050405020304" pitchFamily="18" charset="0"/>
              </a:rPr>
              <a:t>Il capitale</a:t>
            </a:r>
            <a:r>
              <a:rPr lang="it-IT" altLang="it-IT" dirty="0" smtClean="0">
                <a:latin typeface="Times New Roman" panose="02020603050405020304" pitchFamily="18" charset="0"/>
              </a:rPr>
              <a:t>, libro I</a:t>
            </a:r>
            <a:endParaRPr lang="it-IT" altLang="it-IT" dirty="0">
              <a:latin typeface="Times New Roman" panose="02020603050405020304" pitchFamily="18" charset="0"/>
            </a:endParaRPr>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71811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L’alienazione del lavoro</a:t>
            </a:r>
            <a:endParaRPr lang="it-IT" dirty="0"/>
          </a:p>
        </p:txBody>
      </p:sp>
      <p:sp>
        <p:nvSpPr>
          <p:cNvPr id="3" name="Segnaposto contenuto 2"/>
          <p:cNvSpPr>
            <a:spLocks noGrp="1"/>
          </p:cNvSpPr>
          <p:nvPr>
            <p:ph idx="1"/>
          </p:nvPr>
        </p:nvSpPr>
        <p:spPr>
          <a:xfrm>
            <a:off x="457200" y="1600200"/>
            <a:ext cx="8229600" cy="4756150"/>
          </a:xfrm>
        </p:spPr>
        <p:txBody>
          <a:bodyPr>
            <a:noAutofit/>
          </a:bodyPr>
          <a:lstStyle/>
          <a:p>
            <a:r>
              <a:rPr lang="it-IT" sz="2400" dirty="0" smtClean="0"/>
              <a:t>Nei </a:t>
            </a:r>
            <a:r>
              <a:rPr lang="it-IT" sz="2400" i="1" dirty="0" smtClean="0"/>
              <a:t>Manoscritti </a:t>
            </a:r>
            <a:r>
              <a:rPr lang="it-IT" sz="2400" i="1" dirty="0" err="1" smtClean="0"/>
              <a:t>economini</a:t>
            </a:r>
            <a:r>
              <a:rPr lang="it-IT" sz="2400" i="1" dirty="0" smtClean="0"/>
              <a:t>-filosofici del 1844 </a:t>
            </a:r>
            <a:r>
              <a:rPr lang="it-IT" sz="2400" dirty="0" err="1" smtClean="0"/>
              <a:t>Marx</a:t>
            </a:r>
            <a:r>
              <a:rPr lang="it-IT" sz="2400" dirty="0" smtClean="0"/>
              <a:t> analizza </a:t>
            </a:r>
            <a:r>
              <a:rPr lang="it-IT" sz="2400" b="1" dirty="0" smtClean="0">
                <a:solidFill>
                  <a:srgbClr val="C00000"/>
                </a:solidFill>
                <a:effectLst>
                  <a:outerShdw blurRad="38100" dist="38100" dir="2700000" algn="tl">
                    <a:srgbClr val="000000">
                      <a:alpha val="43137"/>
                    </a:srgbClr>
                  </a:outerShdw>
                </a:effectLst>
              </a:rPr>
              <a:t>l’alienazione del lavoro:</a:t>
            </a:r>
          </a:p>
          <a:p>
            <a:pPr lvl="1"/>
            <a:r>
              <a:rPr lang="it-IT" sz="2000" dirty="0" smtClean="0"/>
              <a:t>Il lavoratore non è proprietario degli strumenti del lavoro</a:t>
            </a:r>
          </a:p>
          <a:p>
            <a:pPr lvl="1"/>
            <a:r>
              <a:rPr lang="it-IT" sz="2000" dirty="0" smtClean="0"/>
              <a:t>Il lavoratore non è proprietario del prodotto del lavoro</a:t>
            </a:r>
          </a:p>
          <a:p>
            <a:pPr lvl="1"/>
            <a:r>
              <a:rPr lang="it-IT" sz="2000" dirty="0" smtClean="0"/>
              <a:t>Il lavoro non controlla il processo produttivo</a:t>
            </a:r>
          </a:p>
          <a:p>
            <a:pPr marL="457200" lvl="1" indent="0">
              <a:buNone/>
            </a:pPr>
            <a:r>
              <a:rPr lang="it-IT" sz="2000" dirty="0" smtClean="0"/>
              <a:t>«L’</a:t>
            </a:r>
            <a:r>
              <a:rPr lang="it-IT" sz="2000" i="1" dirty="0" smtClean="0"/>
              <a:t>alienazione </a:t>
            </a:r>
            <a:r>
              <a:rPr lang="it-IT" sz="2000" dirty="0" smtClean="0"/>
              <a:t>dell’operaio nel suo prodotto significa non solo che il suo lavoro diventa un oggetto, qualcosa che esiste all’</a:t>
            </a:r>
            <a:r>
              <a:rPr lang="it-IT" sz="2000" i="1" dirty="0" smtClean="0"/>
              <a:t>esterno, ma che esso esiste al di fuori </a:t>
            </a:r>
            <a:r>
              <a:rPr lang="it-IT" sz="2000" dirty="0" smtClean="0"/>
              <a:t>di lui, </a:t>
            </a:r>
            <a:r>
              <a:rPr lang="it-IT" sz="2000" dirty="0"/>
              <a:t>i</a:t>
            </a:r>
            <a:r>
              <a:rPr lang="it-IT" sz="2000" dirty="0" smtClean="0"/>
              <a:t>ndipendente da lui, a lui estraneo, e diventa di fronte a lui una potenza per se stante; significa che la vita che egli ha dato all’oggetto gli si contrappone ostile ed estranea» </a:t>
            </a:r>
            <a:r>
              <a:rPr lang="it-IT" sz="2000" i="1" dirty="0" smtClean="0"/>
              <a:t>Manoscritti economico-filosofici del 1844</a:t>
            </a:r>
            <a:r>
              <a:rPr lang="it-IT" sz="2000" dirty="0" smtClean="0"/>
              <a:t>.</a:t>
            </a:r>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176972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feticismo delle merci</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Nel </a:t>
            </a:r>
            <a:r>
              <a:rPr lang="it-IT" i="1" dirty="0" smtClean="0"/>
              <a:t>Capitale </a:t>
            </a:r>
            <a:r>
              <a:rPr lang="it-IT" dirty="0" smtClean="0"/>
              <a:t>lo scambio dà luogo al feticismo delle merci.</a:t>
            </a:r>
          </a:p>
          <a:p>
            <a:r>
              <a:rPr lang="it-IT" dirty="0" smtClean="0"/>
              <a:t>Nel mercato atomistico i rapporti tra gli uomini si realizzano attraverso lo scambio e i rapporti tra le merci: le cose sembrano avere carattere sociale.</a:t>
            </a:r>
          </a:p>
          <a:p>
            <a:r>
              <a:rPr lang="it-IT" altLang="it-IT" dirty="0" smtClean="0"/>
              <a:t>«L’arcano </a:t>
            </a:r>
            <a:r>
              <a:rPr lang="it-IT" altLang="it-IT" dirty="0"/>
              <a:t>della forma di merce consiste … semplicemente nel fatto che tale forma, come uno specchio, restituisce agli uomini l’immagine dei caratteri sociali del loro proprio lavoro, facendoli apparire come caratteri oggettivi dei prodotti di quel lavoro, come proprietà sociali naturali di quelle cose, e quindi restituisce anche l’immagine del rapporto sociale tra produttori e lavoro complessivo, facendolo apparire come un rapporto sociale fra oggetti esistenti al di fuori di essi produttori. Mediante questo </a:t>
            </a:r>
            <a:r>
              <a:rPr lang="it-IT" altLang="it-IT" i="1" dirty="0"/>
              <a:t>quid pro quo</a:t>
            </a:r>
            <a:r>
              <a:rPr lang="it-IT" altLang="it-IT" dirty="0"/>
              <a:t> i prodotti del lavoro </a:t>
            </a:r>
            <a:r>
              <a:rPr lang="it-IT" altLang="it-IT" dirty="0" smtClean="0"/>
              <a:t>diventano </a:t>
            </a:r>
            <a:r>
              <a:rPr lang="it-IT" altLang="it-IT" dirty="0"/>
              <a:t>merci, cioè </a:t>
            </a:r>
            <a:r>
              <a:rPr lang="it-IT" altLang="it-IT" dirty="0" smtClean="0"/>
              <a:t>cose sensibilmente </a:t>
            </a:r>
            <a:r>
              <a:rPr lang="it-IT" altLang="it-IT" dirty="0"/>
              <a:t>sovrasensibili, cioè cose </a:t>
            </a:r>
            <a:r>
              <a:rPr lang="it-IT" altLang="it-IT" dirty="0" smtClean="0"/>
              <a:t>sociali»</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176131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circolazione delle merci</a:t>
            </a:r>
            <a:endParaRPr lang="it-IT" dirty="0"/>
          </a:p>
        </p:txBody>
      </p:sp>
      <p:sp>
        <p:nvSpPr>
          <p:cNvPr id="3" name="Segnaposto contenuto 2"/>
          <p:cNvSpPr>
            <a:spLocks noGrp="1"/>
          </p:cNvSpPr>
          <p:nvPr>
            <p:ph idx="1"/>
          </p:nvPr>
        </p:nvSpPr>
        <p:spPr>
          <a:xfrm>
            <a:off x="457200" y="1468349"/>
            <a:ext cx="8229600" cy="4888001"/>
          </a:xfrm>
        </p:spPr>
        <p:txBody>
          <a:bodyPr>
            <a:normAutofit fontScale="55000" lnSpcReduction="20000"/>
          </a:bodyPr>
          <a:lstStyle/>
          <a:p>
            <a:r>
              <a:rPr lang="it-IT" altLang="it-IT" dirty="0" smtClean="0"/>
              <a:t>I rapporti </a:t>
            </a:r>
            <a:r>
              <a:rPr lang="it-IT" altLang="it-IT" dirty="0"/>
              <a:t>economici tra le persone sono </a:t>
            </a:r>
            <a:r>
              <a:rPr lang="it-IT" altLang="it-IT" dirty="0" smtClean="0"/>
              <a:t>mediati dai rapporti </a:t>
            </a:r>
            <a:r>
              <a:rPr lang="it-IT" altLang="it-IT" dirty="0"/>
              <a:t>tra merci.</a:t>
            </a:r>
          </a:p>
          <a:p>
            <a:pPr>
              <a:lnSpc>
                <a:spcPct val="50000"/>
              </a:lnSpc>
            </a:pPr>
            <a:endParaRPr lang="it-IT" altLang="it-IT" dirty="0"/>
          </a:p>
          <a:p>
            <a:r>
              <a:rPr lang="it-IT" altLang="it-IT" dirty="0"/>
              <a:t>La caratteristica di ogni merce portata sul mercato è quella di avere un valore di scambio e di essere scambiata con altre merci tramite la moneta.</a:t>
            </a:r>
          </a:p>
          <a:p>
            <a:pPr>
              <a:lnSpc>
                <a:spcPct val="50000"/>
              </a:lnSpc>
            </a:pPr>
            <a:endParaRPr lang="it-IT" altLang="it-IT" dirty="0"/>
          </a:p>
          <a:p>
            <a:r>
              <a:rPr lang="it-IT" altLang="it-IT" dirty="0"/>
              <a:t>La sequenza che rappresenta gli scambi tra merci è dunque:</a:t>
            </a:r>
          </a:p>
          <a:p>
            <a:pPr>
              <a:lnSpc>
                <a:spcPct val="50000"/>
              </a:lnSpc>
            </a:pPr>
            <a:endParaRPr lang="it-IT" altLang="it-IT" dirty="0"/>
          </a:p>
          <a:p>
            <a:r>
              <a:rPr lang="it-IT" altLang="it-IT" b="1" dirty="0">
                <a:solidFill>
                  <a:srgbClr val="C00000"/>
                </a:solidFill>
                <a:effectLst>
                  <a:outerShdw blurRad="38100" dist="38100" dir="2700000" algn="tl">
                    <a:srgbClr val="000000"/>
                  </a:outerShdw>
                </a:effectLst>
              </a:rPr>
              <a:t>M – D – </a:t>
            </a:r>
            <a:r>
              <a:rPr lang="it-IT" altLang="it-IT" b="1" dirty="0" smtClean="0">
                <a:solidFill>
                  <a:srgbClr val="C00000"/>
                </a:solidFill>
                <a:effectLst>
                  <a:outerShdw blurRad="38100" dist="38100" dir="2700000" algn="tl">
                    <a:srgbClr val="000000"/>
                  </a:outerShdw>
                </a:effectLst>
              </a:rPr>
              <a:t>M  </a:t>
            </a:r>
            <a:r>
              <a:rPr lang="it-IT" altLang="it-IT" dirty="0" smtClean="0"/>
              <a:t>(Merce – Denaro – Merce)</a:t>
            </a:r>
            <a:endParaRPr lang="it-IT" altLang="it-IT" dirty="0"/>
          </a:p>
          <a:p>
            <a:pPr>
              <a:lnSpc>
                <a:spcPct val="50000"/>
              </a:lnSpc>
            </a:pPr>
            <a:endParaRPr lang="it-IT" altLang="it-IT" dirty="0"/>
          </a:p>
          <a:p>
            <a:r>
              <a:rPr lang="it-IT" altLang="it-IT" dirty="0"/>
              <a:t>Il fine dello scambio della prima merce con denaro è quello di poter acquistare una seconda merce e di consumarla (utilizzarne il </a:t>
            </a:r>
            <a:r>
              <a:rPr lang="it-IT" altLang="it-IT" b="1" dirty="0"/>
              <a:t>valore d’uso</a:t>
            </a:r>
            <a:r>
              <a:rPr lang="it-IT" altLang="it-IT" dirty="0" smtClean="0"/>
              <a:t>).</a:t>
            </a:r>
          </a:p>
          <a:p>
            <a:pPr eaLnBrk="0" hangingPunct="0">
              <a:spcBef>
                <a:spcPct val="50000"/>
              </a:spcBef>
              <a:defRPr/>
            </a:pPr>
            <a:r>
              <a:rPr lang="it-IT" b="1" dirty="0">
                <a:solidFill>
                  <a:srgbClr val="CC0000"/>
                </a:solidFill>
                <a:effectLst>
                  <a:outerShdw blurRad="38100" dist="38100" dir="2700000" algn="tl">
                    <a:srgbClr val="000000"/>
                  </a:outerShdw>
                </a:effectLst>
              </a:rPr>
              <a:t>M’</a:t>
            </a:r>
            <a:r>
              <a:rPr lang="it-IT" dirty="0"/>
              <a:t> ha lo stesso </a:t>
            </a:r>
            <a:r>
              <a:rPr lang="it-IT" b="1" dirty="0">
                <a:solidFill>
                  <a:srgbClr val="CC0000"/>
                </a:solidFill>
                <a:effectLst>
                  <a:outerShdw blurRad="38100" dist="38100" dir="2700000" algn="tl">
                    <a:srgbClr val="000000"/>
                  </a:outerShdw>
                </a:effectLst>
              </a:rPr>
              <a:t>valore di scambio</a:t>
            </a:r>
            <a:r>
              <a:rPr lang="it-IT" dirty="0"/>
              <a:t> di </a:t>
            </a:r>
            <a:r>
              <a:rPr lang="it-IT" b="1" dirty="0">
                <a:solidFill>
                  <a:srgbClr val="CC0000"/>
                </a:solidFill>
                <a:effectLst>
                  <a:outerShdw blurRad="38100" dist="38100" dir="2700000" algn="tl">
                    <a:srgbClr val="000000"/>
                  </a:outerShdw>
                </a:effectLst>
              </a:rPr>
              <a:t>M</a:t>
            </a:r>
          </a:p>
          <a:p>
            <a:pPr eaLnBrk="0" hangingPunct="0">
              <a:spcBef>
                <a:spcPct val="50000"/>
              </a:spcBef>
              <a:defRPr/>
            </a:pPr>
            <a:r>
              <a:rPr lang="it-IT" b="1" dirty="0">
                <a:solidFill>
                  <a:srgbClr val="CC0000"/>
                </a:solidFill>
                <a:effectLst>
                  <a:outerShdw blurRad="38100" dist="38100" dir="2700000" algn="tl">
                    <a:srgbClr val="000000"/>
                  </a:outerShdw>
                </a:effectLst>
              </a:rPr>
              <a:t>Relazioni sociali: lavoro </a:t>
            </a:r>
            <a:r>
              <a:rPr lang="it-IT" b="1" dirty="0" smtClean="0">
                <a:solidFill>
                  <a:srgbClr val="CC0000"/>
                </a:solidFill>
                <a:effectLst>
                  <a:outerShdw blurRad="38100" dist="38100" dir="2700000" algn="tl">
                    <a:srgbClr val="000000"/>
                  </a:outerShdw>
                </a:effectLst>
              </a:rPr>
              <a:t>astratto</a:t>
            </a:r>
          </a:p>
          <a:p>
            <a:pPr lvl="1" eaLnBrk="0" hangingPunct="0">
              <a:spcBef>
                <a:spcPct val="50000"/>
              </a:spcBef>
              <a:defRPr/>
            </a:pPr>
            <a:r>
              <a:rPr lang="it-IT" altLang="it-IT" dirty="0" smtClean="0"/>
              <a:t>I produttori, scambiandosi le merci, entrano in rapporto come lavoratori che producono beni diversi in seguito alla divisione del lavoro.</a:t>
            </a:r>
          </a:p>
          <a:p>
            <a:pPr lvl="1" eaLnBrk="0" hangingPunct="0">
              <a:spcBef>
                <a:spcPct val="50000"/>
              </a:spcBef>
              <a:defRPr/>
            </a:pPr>
            <a:r>
              <a:rPr lang="it-IT" altLang="it-IT" dirty="0" smtClean="0"/>
              <a:t>Ma il prodotto dei loro lavori si scambia sul mercato secondo certe proporzioni in quanto prodotto da lavoro in generale, astratto, (</a:t>
            </a:r>
            <a:r>
              <a:rPr lang="it-IT" altLang="it-IT" dirty="0"/>
              <a:t>cioè indipendente dal tipo di attività svolta</a:t>
            </a:r>
            <a:r>
              <a:rPr lang="it-IT" altLang="it-IT" dirty="0" smtClean="0"/>
              <a:t>). Il lavoro qui conta come pura determinazione quantitativa (tempo di lavoro speso) e come </a:t>
            </a:r>
            <a:r>
              <a:rPr lang="it-IT" altLang="it-IT" b="1" dirty="0" smtClean="0">
                <a:solidFill>
                  <a:srgbClr val="C00000"/>
                </a:solidFill>
                <a:effectLst>
                  <a:outerShdw blurRad="38100" dist="38100" dir="2700000" algn="tl">
                    <a:srgbClr val="000000">
                      <a:alpha val="43137"/>
                    </a:srgbClr>
                  </a:outerShdw>
                </a:effectLst>
              </a:rPr>
              <a:t>lavoro socialmente necessario</a:t>
            </a:r>
            <a:r>
              <a:rPr lang="it-IT" altLang="it-IT" dirty="0" smtClean="0"/>
              <a:t> secondo le condizioni storiche e le conoscenze tecnologiche</a:t>
            </a:r>
            <a:endParaRPr lang="it-IT" altLang="it-IT" b="1" dirty="0">
              <a:solidFill>
                <a:srgbClr val="C00000"/>
              </a:solidFill>
              <a:effectLst>
                <a:outerShdw blurRad="38100" dist="38100" dir="2700000" algn="tl">
                  <a:srgbClr val="000000">
                    <a:alpha val="43137"/>
                  </a:srgbClr>
                </a:outerShdw>
              </a:effectLst>
            </a:endParaRPr>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6701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La circolazione nella società capitalistica</a:t>
            </a:r>
            <a:endParaRPr lang="it-IT" sz="3200" dirty="0"/>
          </a:p>
        </p:txBody>
      </p:sp>
      <p:sp>
        <p:nvSpPr>
          <p:cNvPr id="3" name="Segnaposto contenuto 2"/>
          <p:cNvSpPr>
            <a:spLocks noGrp="1"/>
          </p:cNvSpPr>
          <p:nvPr>
            <p:ph idx="1"/>
          </p:nvPr>
        </p:nvSpPr>
        <p:spPr/>
        <p:txBody>
          <a:bodyPr>
            <a:normAutofit fontScale="85000" lnSpcReduction="20000"/>
          </a:bodyPr>
          <a:lstStyle/>
          <a:p>
            <a:pPr>
              <a:lnSpc>
                <a:spcPct val="90000"/>
              </a:lnSpc>
            </a:pPr>
            <a:r>
              <a:rPr lang="it-IT" altLang="it-IT" dirty="0"/>
              <a:t>Divisione in classi della società</a:t>
            </a:r>
          </a:p>
          <a:p>
            <a:pPr>
              <a:lnSpc>
                <a:spcPct val="90000"/>
              </a:lnSpc>
            </a:pPr>
            <a:r>
              <a:rPr lang="it-IT" altLang="it-IT" dirty="0"/>
              <a:t>I capitalisti possiedono i mezzi di produzione</a:t>
            </a:r>
          </a:p>
          <a:p>
            <a:pPr>
              <a:lnSpc>
                <a:spcPct val="90000"/>
              </a:lnSpc>
            </a:pPr>
            <a:r>
              <a:rPr lang="it-IT" altLang="it-IT" dirty="0"/>
              <a:t>I lavoratori possiedono solo la capacità di lavorare</a:t>
            </a:r>
          </a:p>
          <a:p>
            <a:pPr>
              <a:lnSpc>
                <a:spcPct val="90000"/>
              </a:lnSpc>
            </a:pPr>
            <a:r>
              <a:rPr lang="it-IT" altLang="it-IT" dirty="0"/>
              <a:t>I capitalisti impiegano la loro ricchezza (moneta</a:t>
            </a:r>
            <a:r>
              <a:rPr lang="it-IT" altLang="it-IT" dirty="0" smtClean="0"/>
              <a:t>) per acquistare mezzi di produzione e impiegare i lavoratori </a:t>
            </a:r>
            <a:r>
              <a:rPr lang="it-IT" altLang="it-IT" dirty="0"/>
              <a:t>al fine di avere più ricchezza (profitto</a:t>
            </a:r>
            <a:r>
              <a:rPr lang="it-IT" altLang="it-IT" dirty="0" smtClean="0"/>
              <a:t>)</a:t>
            </a:r>
          </a:p>
          <a:p>
            <a:pPr>
              <a:lnSpc>
                <a:spcPct val="90000"/>
              </a:lnSpc>
            </a:pPr>
            <a:r>
              <a:rPr lang="it-IT" altLang="it-IT" b="1" dirty="0" smtClean="0">
                <a:solidFill>
                  <a:srgbClr val="C00000"/>
                </a:solidFill>
                <a:effectLst>
                  <a:outerShdw blurRad="38100" dist="38100" dir="2700000" algn="tl">
                    <a:srgbClr val="000000">
                      <a:alpha val="43137"/>
                    </a:srgbClr>
                  </a:outerShdw>
                </a:effectLst>
              </a:rPr>
              <a:t>D-M-D’</a:t>
            </a:r>
            <a:r>
              <a:rPr lang="it-IT" altLang="it-IT" dirty="0" smtClean="0"/>
              <a:t>  (denaro – merce –denaro)</a:t>
            </a:r>
          </a:p>
          <a:p>
            <a:pPr>
              <a:lnSpc>
                <a:spcPct val="90000"/>
              </a:lnSpc>
            </a:pPr>
            <a:r>
              <a:rPr lang="it-IT" altLang="it-IT" dirty="0"/>
              <a:t>L’operazione </a:t>
            </a:r>
            <a:r>
              <a:rPr lang="it-IT" altLang="it-IT" dirty="0" smtClean="0"/>
              <a:t>ha senso solo </a:t>
            </a:r>
            <a:r>
              <a:rPr lang="it-IT" altLang="it-IT" dirty="0"/>
              <a:t>a condizione che lo scopo sia acquisire una </a:t>
            </a:r>
            <a:r>
              <a:rPr lang="it-IT" altLang="it-IT" b="1" dirty="0">
                <a:solidFill>
                  <a:srgbClr val="C00000"/>
                </a:solidFill>
                <a:effectLst>
                  <a:outerShdw blurRad="38100" dist="38100" dir="2700000" algn="tl">
                    <a:srgbClr val="000000">
                      <a:alpha val="43137"/>
                    </a:srgbClr>
                  </a:outerShdw>
                </a:effectLst>
              </a:rPr>
              <a:t>quantità di valore superiore</a:t>
            </a:r>
            <a:r>
              <a:rPr lang="it-IT" altLang="it-IT" dirty="0"/>
              <a:t> a quella inizialmente anticipata</a:t>
            </a:r>
            <a:r>
              <a:rPr lang="it-IT" altLang="it-IT" dirty="0" smtClean="0"/>
              <a:t>:</a:t>
            </a:r>
          </a:p>
          <a:p>
            <a:pPr>
              <a:lnSpc>
                <a:spcPct val="90000"/>
              </a:lnSpc>
            </a:pPr>
            <a:r>
              <a:rPr lang="it-IT" b="1" dirty="0">
                <a:solidFill>
                  <a:srgbClr val="CC0000"/>
                </a:solidFill>
                <a:effectLst>
                  <a:outerShdw blurRad="38100" dist="38100" dir="2700000" algn="tl">
                    <a:srgbClr val="000000"/>
                  </a:outerShdw>
                </a:effectLst>
                <a:sym typeface="Symbol" pitchFamily="18" charset="2"/>
              </a:rPr>
              <a:t>D</a:t>
            </a:r>
            <a:r>
              <a:rPr lang="it-IT" b="1" dirty="0">
                <a:solidFill>
                  <a:srgbClr val="CC0000"/>
                </a:solidFill>
                <a:effectLst>
                  <a:outerShdw blurRad="38100" dist="38100" dir="2700000" algn="tl">
                    <a:srgbClr val="000000"/>
                  </a:outerShdw>
                </a:effectLst>
                <a:latin typeface="Symbol" pitchFamily="18" charset="2"/>
                <a:sym typeface="Symbol" pitchFamily="18" charset="2"/>
              </a:rPr>
              <a:t>+D</a:t>
            </a:r>
            <a:r>
              <a:rPr lang="it-IT" b="1" dirty="0">
                <a:solidFill>
                  <a:srgbClr val="CC0000"/>
                </a:solidFill>
                <a:effectLst>
                  <a:outerShdw blurRad="38100" dist="38100" dir="2700000" algn="tl">
                    <a:srgbClr val="000000"/>
                  </a:outerShdw>
                </a:effectLst>
                <a:sym typeface="Symbol" pitchFamily="18" charset="2"/>
              </a:rPr>
              <a:t>D = D’		 </a:t>
            </a:r>
            <a:r>
              <a:rPr lang="it-IT" b="1" dirty="0" smtClean="0">
                <a:solidFill>
                  <a:srgbClr val="CC0000"/>
                </a:solidFill>
                <a:effectLst>
                  <a:outerShdw blurRad="38100" dist="38100" dir="2700000" algn="tl">
                    <a:srgbClr val="000000"/>
                  </a:outerShdw>
                </a:effectLst>
                <a:latin typeface="Symbol" pitchFamily="18" charset="2"/>
                <a:sym typeface="Symbol" pitchFamily="18" charset="2"/>
              </a:rPr>
              <a:t>D</a:t>
            </a:r>
            <a:r>
              <a:rPr lang="it-IT" b="1" dirty="0" smtClean="0">
                <a:solidFill>
                  <a:srgbClr val="CC0000"/>
                </a:solidFill>
                <a:effectLst>
                  <a:outerShdw blurRad="38100" dist="38100" dir="2700000" algn="tl">
                    <a:srgbClr val="000000"/>
                  </a:outerShdw>
                </a:effectLst>
                <a:sym typeface="Symbol" pitchFamily="18" charset="2"/>
              </a:rPr>
              <a:t>D&gt;0</a:t>
            </a:r>
          </a:p>
          <a:p>
            <a:pPr>
              <a:lnSpc>
                <a:spcPct val="90000"/>
              </a:lnSpc>
            </a:pPr>
            <a:r>
              <a:rPr lang="it-IT" altLang="it-IT" b="1" dirty="0" smtClean="0">
                <a:effectLst>
                  <a:outerShdw blurRad="38100" dist="38100" dir="2700000" algn="tl">
                    <a:srgbClr val="000000"/>
                  </a:outerShdw>
                </a:effectLst>
                <a:sym typeface="Symbol" pitchFamily="18" charset="2"/>
              </a:rPr>
              <a:t>Come si origina </a:t>
            </a:r>
            <a:r>
              <a:rPr lang="it-IT" b="1" dirty="0" smtClean="0">
                <a:effectLst>
                  <a:outerShdw blurRad="38100" dist="38100" dir="2700000" algn="tl">
                    <a:srgbClr val="000000"/>
                  </a:outerShdw>
                </a:effectLst>
                <a:latin typeface="Symbol" pitchFamily="18" charset="2"/>
                <a:sym typeface="Symbol" pitchFamily="18" charset="2"/>
              </a:rPr>
              <a:t>D</a:t>
            </a:r>
            <a:r>
              <a:rPr lang="it-IT" b="1" dirty="0" smtClean="0">
                <a:effectLst>
                  <a:outerShdw blurRad="38100" dist="38100" dir="2700000" algn="tl">
                    <a:srgbClr val="000000"/>
                  </a:outerShdw>
                </a:effectLst>
                <a:sym typeface="Symbol" pitchFamily="18" charset="2"/>
              </a:rPr>
              <a:t>D?</a:t>
            </a:r>
          </a:p>
          <a:p>
            <a:pPr>
              <a:lnSpc>
                <a:spcPct val="90000"/>
              </a:lnSpc>
            </a:pPr>
            <a:r>
              <a:rPr lang="it-IT" altLang="it-IT" dirty="0" smtClean="0">
                <a:sym typeface="Symbol" pitchFamily="18" charset="2"/>
              </a:rPr>
              <a:t>Guardare alla </a:t>
            </a:r>
            <a:r>
              <a:rPr lang="it-IT" altLang="it-IT" b="1" dirty="0" smtClean="0">
                <a:solidFill>
                  <a:srgbClr val="C00000"/>
                </a:solidFill>
                <a:effectLst>
                  <a:outerShdw blurRad="38100" dist="38100" dir="2700000" algn="tl">
                    <a:srgbClr val="000000">
                      <a:alpha val="43137"/>
                    </a:srgbClr>
                  </a:outerShdw>
                </a:effectLst>
                <a:sym typeface="Symbol" pitchFamily="18" charset="2"/>
              </a:rPr>
              <a:t>produzione</a:t>
            </a:r>
            <a:endParaRPr lang="it-IT" altLang="it-IT" b="1" dirty="0">
              <a:solidFill>
                <a:srgbClr val="C00000"/>
              </a:solidFill>
              <a:effectLst>
                <a:outerShdw blurRad="38100" dist="38100" dir="2700000" algn="tl">
                  <a:srgbClr val="000000">
                    <a:alpha val="43137"/>
                  </a:srgbClr>
                </a:outerShdw>
              </a:effectLst>
            </a:endParaRPr>
          </a:p>
          <a:p>
            <a:pPr>
              <a:lnSpc>
                <a:spcPct val="90000"/>
              </a:lnSpc>
            </a:pP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4238650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Lavoro e forza lavoro</a:t>
            </a:r>
            <a:endParaRPr lang="it-IT" dirty="0"/>
          </a:p>
        </p:txBody>
      </p:sp>
      <p:sp>
        <p:nvSpPr>
          <p:cNvPr id="3" name="Segnaposto contenuto 2"/>
          <p:cNvSpPr>
            <a:spLocks noGrp="1"/>
          </p:cNvSpPr>
          <p:nvPr>
            <p:ph idx="1"/>
          </p:nvPr>
        </p:nvSpPr>
        <p:spPr/>
        <p:txBody>
          <a:bodyPr>
            <a:normAutofit fontScale="62500" lnSpcReduction="20000"/>
          </a:bodyPr>
          <a:lstStyle/>
          <a:p>
            <a:r>
              <a:rPr lang="it-IT" altLang="it-IT" dirty="0" smtClean="0"/>
              <a:t>La </a:t>
            </a:r>
            <a:r>
              <a:rPr lang="it-IT" altLang="it-IT" dirty="0"/>
              <a:t>natura dello scambio tra capitalista e </a:t>
            </a:r>
            <a:r>
              <a:rPr lang="it-IT" altLang="it-IT" dirty="0" smtClean="0"/>
              <a:t>lavoratore: </a:t>
            </a:r>
            <a:r>
              <a:rPr lang="it-IT" altLang="it-IT" dirty="0"/>
              <a:t>Il capitalista offre un </a:t>
            </a:r>
            <a:r>
              <a:rPr lang="it-IT" altLang="it-IT" b="1" dirty="0"/>
              <a:t>salario</a:t>
            </a:r>
            <a:r>
              <a:rPr lang="it-IT" altLang="it-IT" dirty="0"/>
              <a:t>, e il lavoratore? Offre la </a:t>
            </a:r>
            <a:r>
              <a:rPr lang="it-IT" altLang="it-IT" b="1" dirty="0" smtClean="0">
                <a:solidFill>
                  <a:srgbClr val="C00000"/>
                </a:solidFill>
                <a:effectLst>
                  <a:outerShdw blurRad="38100" dist="38100" dir="2700000" algn="tl">
                    <a:srgbClr val="000000">
                      <a:alpha val="43137"/>
                    </a:srgbClr>
                  </a:outerShdw>
                </a:effectLst>
              </a:rPr>
              <a:t>«forza lavoro»</a:t>
            </a:r>
            <a:r>
              <a:rPr lang="it-IT" altLang="it-IT" dirty="0" smtClean="0"/>
              <a:t> </a:t>
            </a:r>
            <a:r>
              <a:rPr lang="it-IT" altLang="it-IT" dirty="0"/>
              <a:t>o </a:t>
            </a:r>
            <a:r>
              <a:rPr lang="it-IT" altLang="it-IT" b="1" dirty="0" smtClean="0">
                <a:solidFill>
                  <a:srgbClr val="C00000"/>
                </a:solidFill>
                <a:effectLst>
                  <a:outerShdw blurRad="38100" dist="38100" dir="2700000" algn="tl">
                    <a:srgbClr val="000000">
                      <a:alpha val="43137"/>
                    </a:srgbClr>
                  </a:outerShdw>
                </a:effectLst>
              </a:rPr>
              <a:t>«capacità lavorativa»</a:t>
            </a:r>
            <a:r>
              <a:rPr lang="it-IT" altLang="it-IT" dirty="0" smtClean="0"/>
              <a:t>. </a:t>
            </a:r>
          </a:p>
          <a:p>
            <a:r>
              <a:rPr lang="it-IT" altLang="it-IT" dirty="0" smtClean="0"/>
              <a:t>La forza </a:t>
            </a:r>
            <a:r>
              <a:rPr lang="it-IT" altLang="it-IT" dirty="0"/>
              <a:t>lavoro è una </a:t>
            </a:r>
            <a:r>
              <a:rPr lang="it-IT" altLang="it-IT" b="1" dirty="0"/>
              <a:t>merce</a:t>
            </a:r>
            <a:r>
              <a:rPr lang="it-IT" altLang="it-IT" dirty="0"/>
              <a:t> come tutte le altre, </a:t>
            </a:r>
            <a:r>
              <a:rPr lang="it-IT" altLang="it-IT" dirty="0" smtClean="0"/>
              <a:t>con </a:t>
            </a:r>
            <a:r>
              <a:rPr lang="it-IT" altLang="it-IT" dirty="0"/>
              <a:t>il suo </a:t>
            </a:r>
            <a:r>
              <a:rPr lang="it-IT" altLang="it-IT" b="1" dirty="0">
                <a:solidFill>
                  <a:srgbClr val="C00000"/>
                </a:solidFill>
                <a:effectLst>
                  <a:outerShdw blurRad="38100" dist="38100" dir="2700000" algn="tl">
                    <a:srgbClr val="000000">
                      <a:alpha val="43137"/>
                    </a:srgbClr>
                  </a:outerShdw>
                </a:effectLst>
              </a:rPr>
              <a:t>valore</a:t>
            </a:r>
            <a:r>
              <a:rPr lang="it-IT" altLang="it-IT" dirty="0"/>
              <a:t> di equilibrio = valore dei beni che compongono il salario (di sussistenza) = </a:t>
            </a:r>
            <a:r>
              <a:rPr lang="it-IT" altLang="it-IT" b="1" dirty="0" smtClean="0">
                <a:solidFill>
                  <a:srgbClr val="C00000"/>
                </a:solidFill>
                <a:effectLst>
                  <a:outerShdw blurRad="38100" dist="38100" dir="2700000" algn="tl">
                    <a:srgbClr val="000000">
                      <a:alpha val="43137"/>
                    </a:srgbClr>
                  </a:outerShdw>
                </a:effectLst>
              </a:rPr>
              <a:t>tempo </a:t>
            </a:r>
            <a:r>
              <a:rPr lang="it-IT" altLang="it-IT" b="1" dirty="0">
                <a:solidFill>
                  <a:srgbClr val="C00000"/>
                </a:solidFill>
                <a:effectLst>
                  <a:outerShdw blurRad="38100" dist="38100" dir="2700000" algn="tl">
                    <a:srgbClr val="000000">
                      <a:alpha val="43137"/>
                    </a:srgbClr>
                  </a:outerShdw>
                </a:effectLst>
              </a:rPr>
              <a:t>di lavoro necessario </a:t>
            </a:r>
            <a:r>
              <a:rPr lang="it-IT" altLang="it-IT" dirty="0"/>
              <a:t>a produrre i beni-salario</a:t>
            </a:r>
            <a:r>
              <a:rPr lang="it-IT" altLang="it-IT" dirty="0" smtClean="0"/>
              <a:t>.</a:t>
            </a:r>
            <a:endParaRPr lang="it-IT" altLang="it-IT" dirty="0"/>
          </a:p>
          <a:p>
            <a:r>
              <a:rPr lang="it-IT" altLang="it-IT" dirty="0"/>
              <a:t>La forza lavoro è dunque la semplice capacità di lavorare, per pagare la quale è sufficiente mantenere il </a:t>
            </a:r>
            <a:r>
              <a:rPr lang="it-IT" altLang="it-IT" dirty="0" smtClean="0"/>
              <a:t>lavoratore (sussistenza).</a:t>
            </a:r>
            <a:endParaRPr lang="it-IT" altLang="it-IT" dirty="0">
              <a:solidFill>
                <a:srgbClr val="663300"/>
              </a:solidFill>
            </a:endParaRPr>
          </a:p>
          <a:p>
            <a:r>
              <a:rPr lang="it-IT" altLang="it-IT" dirty="0"/>
              <a:t>Altra cosa è il lavoro, inteso come effettiva </a:t>
            </a:r>
            <a:r>
              <a:rPr lang="it-IT" altLang="it-IT" b="1" dirty="0">
                <a:solidFill>
                  <a:srgbClr val="C00000"/>
                </a:solidFill>
                <a:effectLst>
                  <a:outerShdw blurRad="38100" dist="38100" dir="2700000" algn="tl">
                    <a:srgbClr val="000000">
                      <a:alpha val="43137"/>
                    </a:srgbClr>
                  </a:outerShdw>
                </a:effectLst>
              </a:rPr>
              <a:t>attività lavorativa</a:t>
            </a:r>
            <a:r>
              <a:rPr lang="it-IT" altLang="it-IT" dirty="0"/>
              <a:t>, tempo di lavoro erogato dal lavoratore. Questa può essere considerata come il </a:t>
            </a:r>
            <a:r>
              <a:rPr lang="it-IT" altLang="it-IT" b="1" dirty="0" smtClean="0">
                <a:solidFill>
                  <a:srgbClr val="C00000"/>
                </a:solidFill>
                <a:effectLst>
                  <a:outerShdw blurRad="38100" dist="38100" dir="2700000" algn="tl">
                    <a:srgbClr val="000000">
                      <a:alpha val="43137"/>
                    </a:srgbClr>
                  </a:outerShdw>
                </a:effectLst>
              </a:rPr>
              <a:t>“valore d’uso</a:t>
            </a:r>
            <a:r>
              <a:rPr lang="it-IT" altLang="it-IT" b="1" dirty="0">
                <a:solidFill>
                  <a:srgbClr val="C00000"/>
                </a:solidFill>
                <a:effectLst>
                  <a:outerShdw blurRad="38100" dist="38100" dir="2700000" algn="tl">
                    <a:srgbClr val="000000">
                      <a:alpha val="43137"/>
                    </a:srgbClr>
                  </a:outerShdw>
                </a:effectLst>
              </a:rPr>
              <a:t>” </a:t>
            </a:r>
            <a:r>
              <a:rPr lang="it-IT" altLang="it-IT" dirty="0"/>
              <a:t>della merce forza-lavoro acquistata dal </a:t>
            </a:r>
            <a:r>
              <a:rPr lang="it-IT" altLang="it-IT" dirty="0" smtClean="0"/>
              <a:t>capitalista, </a:t>
            </a:r>
            <a:r>
              <a:rPr lang="it-IT" altLang="it-IT" b="1" dirty="0">
                <a:solidFill>
                  <a:srgbClr val="C00000"/>
                </a:solidFill>
                <a:effectLst>
                  <a:outerShdw blurRad="38100" dist="38100" dir="2700000" algn="tl">
                    <a:srgbClr val="000000">
                      <a:alpha val="43137"/>
                    </a:srgbClr>
                  </a:outerShdw>
                </a:effectLst>
              </a:rPr>
              <a:t>c</a:t>
            </a:r>
            <a:r>
              <a:rPr lang="it-IT" altLang="it-IT" b="1" dirty="0" smtClean="0">
                <a:solidFill>
                  <a:srgbClr val="C00000"/>
                </a:solidFill>
                <a:effectLst>
                  <a:outerShdw blurRad="38100" dist="38100" dir="2700000" algn="tl">
                    <a:srgbClr val="000000">
                      <a:alpha val="43137"/>
                    </a:srgbClr>
                  </a:outerShdw>
                </a:effectLst>
              </a:rPr>
              <a:t>he fa lavorare </a:t>
            </a:r>
            <a:r>
              <a:rPr lang="it-IT" altLang="it-IT" b="1" dirty="0">
                <a:solidFill>
                  <a:srgbClr val="C00000"/>
                </a:solidFill>
                <a:effectLst>
                  <a:outerShdw blurRad="38100" dist="38100" dir="2700000" algn="tl">
                    <a:srgbClr val="000000">
                      <a:alpha val="43137"/>
                    </a:srgbClr>
                  </a:outerShdw>
                </a:effectLst>
              </a:rPr>
              <a:t>il lavoratore per un numero d’ore maggiore di quello necessario per produrre l’equivalente del salario</a:t>
            </a:r>
            <a:r>
              <a:rPr lang="it-IT" altLang="it-IT" dirty="0" smtClean="0"/>
              <a:t>.</a:t>
            </a:r>
          </a:p>
          <a:p>
            <a:r>
              <a:rPr lang="it-IT" altLang="it-IT" dirty="0" smtClean="0"/>
              <a:t>I classici non hanno compreso la</a:t>
            </a:r>
            <a:r>
              <a:rPr lang="it-IT" altLang="it-IT" b="1" dirty="0" smtClean="0">
                <a:solidFill>
                  <a:srgbClr val="C00000"/>
                </a:solidFill>
                <a:effectLst>
                  <a:outerShdw blurRad="38100" dist="38100" dir="2700000" algn="tl">
                    <a:srgbClr val="000000">
                      <a:alpha val="43137"/>
                    </a:srgbClr>
                  </a:outerShdw>
                </a:effectLst>
              </a:rPr>
              <a:t> genesi </a:t>
            </a:r>
            <a:r>
              <a:rPr lang="it-IT" altLang="it-IT" dirty="0" smtClean="0"/>
              <a:t>del profitto perché non hanno distinto tra forza lavoro e lavoro</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300699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creazione del valore</a:t>
            </a:r>
            <a:endParaRPr lang="it-IT" dirty="0"/>
          </a:p>
        </p:txBody>
      </p:sp>
      <p:sp>
        <p:nvSpPr>
          <p:cNvPr id="3" name="Segnaposto contenuto 2"/>
          <p:cNvSpPr>
            <a:spLocks noGrp="1"/>
          </p:cNvSpPr>
          <p:nvPr>
            <p:ph idx="1"/>
          </p:nvPr>
        </p:nvSpPr>
        <p:spPr>
          <a:xfrm>
            <a:off x="374075" y="1475465"/>
            <a:ext cx="8229600" cy="1412328"/>
          </a:xfrm>
        </p:spPr>
        <p:txBody>
          <a:bodyPr>
            <a:normAutofit/>
          </a:bodyPr>
          <a:lstStyle/>
          <a:p>
            <a:pPr>
              <a:lnSpc>
                <a:spcPct val="90000"/>
              </a:lnSpc>
            </a:pPr>
            <a:r>
              <a:rPr lang="it-IT" altLang="it-IT" sz="2000" dirty="0"/>
              <a:t>Scomposizione della </a:t>
            </a:r>
            <a:r>
              <a:rPr lang="it-IT" altLang="it-IT" sz="2000" dirty="0" smtClean="0"/>
              <a:t>circolazione e inserimento della produzione</a:t>
            </a:r>
            <a:endParaRPr lang="it-IT" altLang="it-IT" sz="2000" dirty="0"/>
          </a:p>
          <a:p>
            <a:pPr>
              <a:lnSpc>
                <a:spcPct val="90000"/>
              </a:lnSpc>
            </a:pPr>
            <a:r>
              <a:rPr lang="it-IT" altLang="it-IT" sz="2000" dirty="0"/>
              <a:t>D </a:t>
            </a:r>
            <a:r>
              <a:rPr lang="it-IT" altLang="it-IT" sz="2000" dirty="0">
                <a:sym typeface="Symbol" pitchFamily="18" charset="2"/>
              </a:rPr>
              <a:t> M  Produzione  M’  D’</a:t>
            </a:r>
          </a:p>
          <a:p>
            <a:pPr>
              <a:lnSpc>
                <a:spcPct val="90000"/>
              </a:lnSpc>
            </a:pPr>
            <a:r>
              <a:rPr lang="it-IT" altLang="it-IT" sz="2000" dirty="0">
                <a:sym typeface="Symbol" pitchFamily="18" charset="2"/>
              </a:rPr>
              <a:t>M  acquisto di mezzi di produzione e forza lavoro  Produzione </a:t>
            </a:r>
            <a:r>
              <a:rPr lang="it-IT" altLang="it-IT" sz="2000" dirty="0" smtClean="0">
                <a:sym typeface="Symbol" pitchFamily="18" charset="2"/>
              </a:rPr>
              <a:t>(l’</a:t>
            </a:r>
            <a:r>
              <a:rPr lang="it-IT" altLang="it-IT" sz="2000" b="1" dirty="0" smtClean="0">
                <a:solidFill>
                  <a:srgbClr val="C00000"/>
                </a:solidFill>
                <a:effectLst>
                  <a:outerShdw blurRad="38100" dist="38100" dir="2700000" algn="tl">
                    <a:srgbClr val="000000">
                      <a:alpha val="43137"/>
                    </a:srgbClr>
                  </a:outerShdw>
                </a:effectLst>
                <a:sym typeface="Symbol" pitchFamily="18" charset="2"/>
              </a:rPr>
              <a:t>attività lavorativa </a:t>
            </a:r>
            <a:r>
              <a:rPr lang="it-IT" altLang="it-IT" sz="2000" dirty="0" smtClean="0">
                <a:sym typeface="Symbol" pitchFamily="18" charset="2"/>
              </a:rPr>
              <a:t>utilizza </a:t>
            </a:r>
            <a:r>
              <a:rPr lang="it-IT" altLang="it-IT" sz="2000" dirty="0">
                <a:sym typeface="Symbol" pitchFamily="18" charset="2"/>
              </a:rPr>
              <a:t>i mezzi di produzione)  merci finali M</a:t>
            </a:r>
            <a:r>
              <a:rPr lang="it-IT" altLang="it-IT" sz="2000" dirty="0" smtClean="0">
                <a:sym typeface="Symbol" pitchFamily="18" charset="2"/>
              </a:rPr>
              <a:t>’</a:t>
            </a:r>
          </a:p>
          <a:p>
            <a:pPr>
              <a:lnSpc>
                <a:spcPct val="90000"/>
              </a:lnSpc>
            </a:pPr>
            <a:endParaRPr lang="it-IT" altLang="it-IT" sz="2000" dirty="0">
              <a:sym typeface="Symbol" pitchFamily="18" charset="2"/>
            </a:endParaRPr>
          </a:p>
          <a:p>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18</a:t>
            </a:fld>
            <a:endParaRPr lang="it-IT" dirty="0"/>
          </a:p>
        </p:txBody>
      </p:sp>
      <p:sp>
        <p:nvSpPr>
          <p:cNvPr id="7" name="CasellaDiTesto 6"/>
          <p:cNvSpPr txBox="1"/>
          <p:nvPr/>
        </p:nvSpPr>
        <p:spPr>
          <a:xfrm>
            <a:off x="571500" y="4557300"/>
            <a:ext cx="8001000" cy="1015663"/>
          </a:xfrm>
          <a:prstGeom prst="rect">
            <a:avLst/>
          </a:prstGeom>
          <a:noFill/>
        </p:spPr>
        <p:txBody>
          <a:bodyPr wrap="square" rtlCol="0">
            <a:spAutoFit/>
          </a:bodyPr>
          <a:lstStyle/>
          <a:p>
            <a:pPr marL="342900" indent="-342900">
              <a:buFont typeface="Arial" panose="020B0604020202020204" pitchFamily="34" charset="0"/>
              <a:buChar char="•"/>
            </a:pPr>
            <a:r>
              <a:rPr lang="it-IT" sz="2000" dirty="0" smtClean="0"/>
              <a:t>Il valore si crea nel processo produttivo</a:t>
            </a:r>
          </a:p>
          <a:p>
            <a:pPr marL="342900" indent="-342900">
              <a:buFont typeface="Arial" panose="020B0604020202020204" pitchFamily="34" charset="0"/>
              <a:buChar char="•"/>
            </a:pPr>
            <a:r>
              <a:rPr lang="it-IT" sz="2000" dirty="0" smtClean="0"/>
              <a:t>Le merci prodotte (</a:t>
            </a:r>
            <a:r>
              <a:rPr lang="it-IT" sz="2000" i="1" dirty="0" smtClean="0"/>
              <a:t>M’</a:t>
            </a:r>
            <a:r>
              <a:rPr lang="it-IT" sz="2000" dirty="0" smtClean="0"/>
              <a:t>) hanno un valore più alto delle merci che hanno permesso il processo produttivo (</a:t>
            </a:r>
            <a:r>
              <a:rPr lang="it-IT" sz="2000" i="1" dirty="0" smtClean="0"/>
              <a:t>M</a:t>
            </a:r>
            <a:r>
              <a:rPr lang="it-IT" sz="2000" dirty="0" smtClean="0"/>
              <a:t>)</a:t>
            </a:r>
          </a:p>
        </p:txBody>
      </p:sp>
      <p:sp>
        <p:nvSpPr>
          <p:cNvPr id="6" name="Rettangolo 5"/>
          <p:cNvSpPr/>
          <p:nvPr/>
        </p:nvSpPr>
        <p:spPr>
          <a:xfrm>
            <a:off x="6175499" y="2953784"/>
            <a:ext cx="1209451" cy="151554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8" name="Gruppo 7"/>
          <p:cNvGrpSpPr/>
          <p:nvPr/>
        </p:nvGrpSpPr>
        <p:grpSpPr>
          <a:xfrm>
            <a:off x="904459" y="2944006"/>
            <a:ext cx="6243398" cy="1515542"/>
            <a:chOff x="274321" y="1604356"/>
            <a:chExt cx="7549245" cy="2387477"/>
          </a:xfrm>
        </p:grpSpPr>
        <p:sp>
          <p:nvSpPr>
            <p:cNvPr id="9" name="Rettangolo arrotondato 8"/>
            <p:cNvSpPr/>
            <p:nvPr/>
          </p:nvSpPr>
          <p:spPr>
            <a:xfrm>
              <a:off x="487683" y="2646020"/>
              <a:ext cx="723209"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D</a:t>
              </a:r>
              <a:endParaRPr lang="it-IT" i="1" dirty="0"/>
            </a:p>
          </p:txBody>
        </p:sp>
        <p:sp>
          <p:nvSpPr>
            <p:cNvPr id="10" name="Freccia a destra 9"/>
            <p:cNvSpPr/>
            <p:nvPr/>
          </p:nvSpPr>
          <p:spPr>
            <a:xfrm>
              <a:off x="1251442" y="2799805"/>
              <a:ext cx="581890" cy="28263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ttangolo arrotondato 10"/>
            <p:cNvSpPr/>
            <p:nvPr/>
          </p:nvSpPr>
          <p:spPr>
            <a:xfrm>
              <a:off x="1873881" y="2646020"/>
              <a:ext cx="723209"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M</a:t>
              </a:r>
              <a:endParaRPr lang="it-IT" i="1" dirty="0"/>
            </a:p>
          </p:txBody>
        </p:sp>
        <p:sp>
          <p:nvSpPr>
            <p:cNvPr id="18" name="Rettangolo arrotondato 17"/>
            <p:cNvSpPr/>
            <p:nvPr/>
          </p:nvSpPr>
          <p:spPr>
            <a:xfrm>
              <a:off x="4818852" y="2646020"/>
              <a:ext cx="723209" cy="590202"/>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M’</a:t>
              </a:r>
              <a:endParaRPr lang="it-IT" i="1" dirty="0"/>
            </a:p>
          </p:txBody>
        </p:sp>
        <p:sp>
          <p:nvSpPr>
            <p:cNvPr id="19" name="Rettangolo arrotondato 18"/>
            <p:cNvSpPr/>
            <p:nvPr/>
          </p:nvSpPr>
          <p:spPr>
            <a:xfrm>
              <a:off x="7100357" y="2646020"/>
              <a:ext cx="723209" cy="5902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i="1" dirty="0" smtClean="0"/>
                <a:t>D’</a:t>
              </a:r>
              <a:endParaRPr lang="it-IT" i="1" dirty="0"/>
            </a:p>
          </p:txBody>
        </p:sp>
        <p:sp>
          <p:nvSpPr>
            <p:cNvPr id="20" name="Rettangolo 19"/>
            <p:cNvSpPr/>
            <p:nvPr/>
          </p:nvSpPr>
          <p:spPr>
            <a:xfrm>
              <a:off x="4510029" y="1619759"/>
              <a:ext cx="2086059" cy="2360814"/>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Freccia a destra 26"/>
            <p:cNvSpPr/>
            <p:nvPr/>
          </p:nvSpPr>
          <p:spPr>
            <a:xfrm>
              <a:off x="5582611" y="2815370"/>
              <a:ext cx="1477197" cy="25150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CasellaDiTesto 27"/>
            <p:cNvSpPr txBox="1"/>
            <p:nvPr/>
          </p:nvSpPr>
          <p:spPr>
            <a:xfrm>
              <a:off x="4673521" y="1655783"/>
              <a:ext cx="1600100" cy="578066"/>
            </a:xfrm>
            <a:prstGeom prst="rect">
              <a:avLst/>
            </a:prstGeom>
            <a:noFill/>
          </p:spPr>
          <p:txBody>
            <a:bodyPr wrap="square" rtlCol="0">
              <a:spAutoFit/>
            </a:bodyPr>
            <a:lstStyle/>
            <a:p>
              <a:r>
                <a:rPr lang="it-IT" dirty="0" smtClean="0"/>
                <a:t>Produzione</a:t>
              </a:r>
              <a:endParaRPr lang="it-IT" dirty="0"/>
            </a:p>
          </p:txBody>
        </p:sp>
        <p:sp>
          <p:nvSpPr>
            <p:cNvPr id="29" name="Rettangolo 28"/>
            <p:cNvSpPr/>
            <p:nvPr/>
          </p:nvSpPr>
          <p:spPr>
            <a:xfrm>
              <a:off x="274321" y="1604356"/>
              <a:ext cx="4144963" cy="23874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CasellaDiTesto 29"/>
            <p:cNvSpPr txBox="1"/>
            <p:nvPr/>
          </p:nvSpPr>
          <p:spPr>
            <a:xfrm>
              <a:off x="1512163" y="1638572"/>
              <a:ext cx="1819938" cy="578065"/>
            </a:xfrm>
            <a:prstGeom prst="rect">
              <a:avLst/>
            </a:prstGeom>
            <a:noFill/>
          </p:spPr>
          <p:txBody>
            <a:bodyPr wrap="square" rtlCol="0">
              <a:spAutoFit/>
            </a:bodyPr>
            <a:lstStyle/>
            <a:p>
              <a:r>
                <a:rPr lang="it-IT" dirty="0" smtClean="0"/>
                <a:t>Circolazione</a:t>
              </a:r>
              <a:endParaRPr lang="it-IT" dirty="0"/>
            </a:p>
          </p:txBody>
        </p:sp>
        <p:sp>
          <p:nvSpPr>
            <p:cNvPr id="22" name="Freccia a destra 21"/>
            <p:cNvSpPr/>
            <p:nvPr/>
          </p:nvSpPr>
          <p:spPr>
            <a:xfrm>
              <a:off x="2637640" y="2760288"/>
              <a:ext cx="2140662" cy="361664"/>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31" name="CasellaDiTesto 30"/>
          <p:cNvSpPr txBox="1"/>
          <p:nvPr/>
        </p:nvSpPr>
        <p:spPr>
          <a:xfrm>
            <a:off x="6114346" y="2953784"/>
            <a:ext cx="1329345" cy="369332"/>
          </a:xfrm>
          <a:prstGeom prst="rect">
            <a:avLst/>
          </a:prstGeom>
          <a:noFill/>
        </p:spPr>
        <p:txBody>
          <a:bodyPr wrap="square" rtlCol="0">
            <a:spAutoFit/>
          </a:bodyPr>
          <a:lstStyle/>
          <a:p>
            <a:r>
              <a:rPr lang="it-IT" dirty="0" smtClean="0"/>
              <a:t>Circolazione</a:t>
            </a:r>
            <a:endParaRPr lang="it-IT" dirty="0"/>
          </a:p>
        </p:txBody>
      </p:sp>
    </p:spTree>
    <p:extLst>
      <p:ext uri="{BB962C8B-B14F-4D97-AF65-F5344CB8AC3E}">
        <p14:creationId xmlns:p14="http://schemas.microsoft.com/office/powerpoint/2010/main" val="118196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valore</a:t>
            </a:r>
            <a:endParaRPr lang="it-IT" dirty="0"/>
          </a:p>
        </p:txBody>
      </p:sp>
      <p:sp>
        <p:nvSpPr>
          <p:cNvPr id="3" name="Segnaposto contenuto 2"/>
          <p:cNvSpPr>
            <a:spLocks noGrp="1"/>
          </p:cNvSpPr>
          <p:nvPr>
            <p:ph idx="1"/>
          </p:nvPr>
        </p:nvSpPr>
        <p:spPr>
          <a:xfrm>
            <a:off x="457200" y="1600200"/>
            <a:ext cx="8229600" cy="4119113"/>
          </a:xfrm>
        </p:spPr>
        <p:txBody>
          <a:bodyPr>
            <a:normAutofit fontScale="70000" lnSpcReduction="20000"/>
          </a:bodyPr>
          <a:lstStyle/>
          <a:p>
            <a:r>
              <a:rPr lang="it-IT" dirty="0" err="1" smtClean="0"/>
              <a:t>Marx</a:t>
            </a:r>
            <a:r>
              <a:rPr lang="it-IT" dirty="0" smtClean="0"/>
              <a:t> fa sua la teoria del valore – lavoro</a:t>
            </a:r>
          </a:p>
          <a:p>
            <a:r>
              <a:rPr lang="it-IT" dirty="0" smtClean="0"/>
              <a:t>Scompone il valore delle merci nelle sue componenti</a:t>
            </a:r>
          </a:p>
          <a:p>
            <a:r>
              <a:rPr lang="it-IT" sz="3800" b="1" dirty="0" smtClean="0">
                <a:solidFill>
                  <a:srgbClr val="C00000"/>
                </a:solidFill>
                <a:effectLst>
                  <a:outerShdw blurRad="38100" dist="38100" dir="2700000" algn="tl">
                    <a:srgbClr val="000000">
                      <a:alpha val="43137"/>
                    </a:srgbClr>
                  </a:outerShdw>
                </a:effectLst>
              </a:rPr>
              <a:t>C+V+S=M</a:t>
            </a:r>
          </a:p>
          <a:p>
            <a:r>
              <a:rPr lang="it-IT" b="1" dirty="0" smtClean="0">
                <a:solidFill>
                  <a:srgbClr val="C00000"/>
                </a:solidFill>
                <a:effectLst>
                  <a:outerShdw blurRad="38100" dist="38100" dir="2700000" algn="tl">
                    <a:srgbClr val="000000">
                      <a:alpha val="43137"/>
                    </a:srgbClr>
                  </a:outerShdw>
                </a:effectLst>
              </a:rPr>
              <a:t>M </a:t>
            </a:r>
            <a:r>
              <a:rPr lang="it-IT" b="1" dirty="0" smtClean="0">
                <a:effectLst>
                  <a:outerShdw blurRad="38100" dist="38100" dir="2700000" algn="tl">
                    <a:srgbClr val="000000">
                      <a:alpha val="43137"/>
                    </a:srgbClr>
                  </a:outerShdw>
                </a:effectLst>
              </a:rPr>
              <a:t>= </a:t>
            </a:r>
            <a:r>
              <a:rPr lang="it-IT" dirty="0" smtClean="0"/>
              <a:t>valore</a:t>
            </a:r>
          </a:p>
          <a:p>
            <a:r>
              <a:rPr lang="it-IT" b="1" dirty="0" smtClean="0">
                <a:solidFill>
                  <a:srgbClr val="C00000"/>
                </a:solidFill>
                <a:effectLst>
                  <a:outerShdw blurRad="38100" dist="38100" dir="2700000" algn="tl">
                    <a:srgbClr val="000000">
                      <a:alpha val="43137"/>
                    </a:srgbClr>
                  </a:outerShdw>
                </a:effectLst>
              </a:rPr>
              <a:t>C </a:t>
            </a:r>
            <a:r>
              <a:rPr lang="it-IT" dirty="0" smtClean="0">
                <a:effectLst>
                  <a:outerShdw blurRad="38100" dist="38100" dir="2700000" algn="tl">
                    <a:srgbClr val="000000">
                      <a:alpha val="43137"/>
                    </a:srgbClr>
                  </a:outerShdw>
                </a:effectLst>
              </a:rPr>
              <a:t>= </a:t>
            </a:r>
            <a:r>
              <a:rPr lang="it-IT" dirty="0" smtClean="0"/>
              <a:t>capitale costante (mezzi di produzione)</a:t>
            </a:r>
          </a:p>
          <a:p>
            <a:r>
              <a:rPr lang="it-IT" b="1" dirty="0" smtClean="0">
                <a:solidFill>
                  <a:srgbClr val="C00000"/>
                </a:solidFill>
                <a:effectLst>
                  <a:outerShdw blurRad="38100" dist="38100" dir="2700000" algn="tl">
                    <a:srgbClr val="000000">
                      <a:alpha val="43137"/>
                    </a:srgbClr>
                  </a:outerShdw>
                </a:effectLst>
              </a:rPr>
              <a:t>V </a:t>
            </a:r>
            <a:r>
              <a:rPr lang="it-IT" dirty="0" smtClean="0"/>
              <a:t>=  capitale variabile (salari)</a:t>
            </a:r>
          </a:p>
          <a:p>
            <a:r>
              <a:rPr lang="it-IT" b="1" dirty="0" smtClean="0">
                <a:solidFill>
                  <a:srgbClr val="C00000"/>
                </a:solidFill>
                <a:effectLst>
                  <a:outerShdw blurRad="38100" dist="38100" dir="2700000" algn="tl">
                    <a:srgbClr val="000000">
                      <a:alpha val="43137"/>
                    </a:srgbClr>
                  </a:outerShdw>
                </a:effectLst>
              </a:rPr>
              <a:t>S </a:t>
            </a:r>
            <a:r>
              <a:rPr lang="it-IT" dirty="0" smtClean="0"/>
              <a:t>= plusvalore (</a:t>
            </a:r>
            <a:r>
              <a:rPr lang="el-GR" dirty="0" smtClean="0">
                <a:latin typeface="Calibri" panose="020F0502020204030204" pitchFamily="34" charset="0"/>
                <a:cs typeface="Calibri" panose="020F0502020204030204" pitchFamily="34" charset="0"/>
              </a:rPr>
              <a:t>Δ</a:t>
            </a:r>
            <a:r>
              <a:rPr lang="it-IT" dirty="0" smtClean="0">
                <a:latin typeface="Calibri" panose="020F0502020204030204" pitchFamily="34" charset="0"/>
                <a:cs typeface="Calibri" panose="020F0502020204030204" pitchFamily="34" charset="0"/>
              </a:rPr>
              <a:t>D)</a:t>
            </a:r>
          </a:p>
          <a:p>
            <a:r>
              <a:rPr lang="it-IT" dirty="0" smtClean="0">
                <a:latin typeface="Calibri" panose="020F0502020204030204" pitchFamily="34" charset="0"/>
                <a:cs typeface="Calibri" panose="020F0502020204030204" pitchFamily="34" charset="0"/>
              </a:rPr>
              <a:t>I mezzi di produzione sono capitale «costante» perché hanno già un valore che riappare nel prodotto finito</a:t>
            </a:r>
          </a:p>
          <a:p>
            <a:r>
              <a:rPr lang="it-IT" dirty="0" smtClean="0">
                <a:latin typeface="Calibri" panose="020F0502020204030204" pitchFamily="34" charset="0"/>
                <a:cs typeface="Calibri" panose="020F0502020204030204" pitchFamily="34" charset="0"/>
              </a:rPr>
              <a:t>I salari sono capitale «variabile» perché si scambiano con la forza lavoro il cui valore d’uso nel processo produttivo è l’attività lavorativa che permette di creare nuovo valore.</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19</a:t>
            </a:fld>
            <a:endParaRPr lang="it-IT" dirty="0"/>
          </a:p>
        </p:txBody>
      </p:sp>
    </p:spTree>
    <p:extLst>
      <p:ext uri="{BB962C8B-B14F-4D97-AF65-F5344CB8AC3E}">
        <p14:creationId xmlns:p14="http://schemas.microsoft.com/office/powerpoint/2010/main" val="14822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Autofit/>
          </a:bodyPr>
          <a:lstStyle/>
          <a:p>
            <a:r>
              <a:rPr lang="it-IT" sz="3200" dirty="0" smtClean="0"/>
              <a:t>La nascita del movimento dei lavoratori</a:t>
            </a:r>
            <a:endParaRPr lang="it-IT" sz="3200" dirty="0"/>
          </a:p>
        </p:txBody>
      </p:sp>
      <p:sp>
        <p:nvSpPr>
          <p:cNvPr id="7" name="Segnaposto contenuto 6"/>
          <p:cNvSpPr>
            <a:spLocks noGrp="1"/>
          </p:cNvSpPr>
          <p:nvPr>
            <p:ph idx="1"/>
          </p:nvPr>
        </p:nvSpPr>
        <p:spPr/>
        <p:txBody>
          <a:bodyPr>
            <a:normAutofit fontScale="70000" lnSpcReduction="20000"/>
          </a:bodyPr>
          <a:lstStyle/>
          <a:p>
            <a:r>
              <a:rPr lang="it-IT" dirty="0" smtClean="0"/>
              <a:t>Inghilterra</a:t>
            </a:r>
          </a:p>
          <a:p>
            <a:pPr lvl="1"/>
            <a:r>
              <a:rPr lang="it-IT" dirty="0" smtClean="0"/>
              <a:t>Lotte luddiste (contro l’introduzione delle macchine) 1802-1820</a:t>
            </a:r>
          </a:p>
          <a:p>
            <a:pPr lvl="1"/>
            <a:r>
              <a:rPr lang="it-IT" dirty="0" smtClean="0"/>
              <a:t>1820-1830: nascita dei sindacati e poi movimento «cartista» - rivendicazioni sociali (new </a:t>
            </a:r>
            <a:r>
              <a:rPr lang="it-IT" dirty="0" err="1" smtClean="0"/>
              <a:t>poor</a:t>
            </a:r>
            <a:r>
              <a:rPr lang="it-IT" dirty="0" smtClean="0"/>
              <a:t> </a:t>
            </a:r>
            <a:r>
              <a:rPr lang="it-IT" dirty="0" err="1" smtClean="0"/>
              <a:t>laws</a:t>
            </a:r>
            <a:r>
              <a:rPr lang="it-IT" dirty="0" smtClean="0"/>
              <a:t>, riduzione della giornata lavorativa) e politiche (suffragio universale)</a:t>
            </a:r>
          </a:p>
          <a:p>
            <a:r>
              <a:rPr lang="it-IT" dirty="0" smtClean="0"/>
              <a:t>Francia</a:t>
            </a:r>
          </a:p>
          <a:p>
            <a:pPr lvl="1"/>
            <a:r>
              <a:rPr lang="it-IT" dirty="0" smtClean="0"/>
              <a:t>Insurrezioni – caduta di Carlo X e trono a Luigi Filippo (liberale)</a:t>
            </a:r>
          </a:p>
          <a:p>
            <a:pPr lvl="1"/>
            <a:r>
              <a:rPr lang="it-IT" dirty="0" smtClean="0"/>
              <a:t>Rivolte operaie nel 1848 represse nel sangue</a:t>
            </a:r>
          </a:p>
          <a:p>
            <a:pPr lvl="1"/>
            <a:r>
              <a:rPr lang="it-IT" dirty="0" smtClean="0"/>
              <a:t>1848: Napoleone III diviene presidente della repubblica. 1852: Imperatore</a:t>
            </a:r>
          </a:p>
          <a:p>
            <a:pPr lvl="1"/>
            <a:r>
              <a:rPr lang="it-IT" dirty="0" smtClean="0"/>
              <a:t>1870 Comune di Parigi</a:t>
            </a:r>
          </a:p>
          <a:p>
            <a:r>
              <a:rPr lang="it-IT" dirty="0" smtClean="0"/>
              <a:t>1864-1876 </a:t>
            </a:r>
            <a:r>
              <a:rPr lang="it-IT" b="1" dirty="0" smtClean="0">
                <a:solidFill>
                  <a:srgbClr val="C00000"/>
                </a:solidFill>
                <a:effectLst>
                  <a:outerShdw blurRad="38100" dist="38100" dir="2700000" algn="tl">
                    <a:srgbClr val="000000">
                      <a:alpha val="43137"/>
                    </a:srgbClr>
                  </a:outerShdw>
                </a:effectLst>
              </a:rPr>
              <a:t>I internazionale </a:t>
            </a:r>
            <a:r>
              <a:rPr lang="it-IT" dirty="0" smtClean="0"/>
              <a:t>(Associazione Internazionale dei Lavoratori)</a:t>
            </a:r>
          </a:p>
          <a:p>
            <a:pPr lvl="1"/>
            <a:r>
              <a:rPr lang="it-IT" dirty="0" smtClean="0"/>
              <a:t>Negli anni ‘70 </a:t>
            </a:r>
            <a:r>
              <a:rPr lang="it-IT" dirty="0" err="1" smtClean="0"/>
              <a:t>Marx</a:t>
            </a:r>
            <a:r>
              <a:rPr lang="it-IT" dirty="0" smtClean="0"/>
              <a:t> ottiene la maggioranza dell’associazione.</a:t>
            </a:r>
            <a:endParaRPr lang="it-IT" dirty="0"/>
          </a:p>
        </p:txBody>
      </p:sp>
      <p:sp>
        <p:nvSpPr>
          <p:cNvPr id="4" name="Segnaposto piè di pagina 3"/>
          <p:cNvSpPr>
            <a:spLocks noGrp="1"/>
          </p:cNvSpPr>
          <p:nvPr>
            <p:ph type="ftr" sz="quarter" idx="4294967295"/>
          </p:nvPr>
        </p:nvSpPr>
        <p:spPr>
          <a:xfrm>
            <a:off x="0" y="6356350"/>
            <a:ext cx="2895600" cy="365125"/>
          </a:xfrm>
        </p:spPr>
        <p:txBody>
          <a:bodyPr/>
          <a:lstStyle/>
          <a:p>
            <a:r>
              <a:rPr lang="en-US" smtClean="0"/>
              <a:t>Karl Marx</a:t>
            </a:r>
            <a:endParaRPr lang="it-IT" dirty="0"/>
          </a:p>
        </p:txBody>
      </p:sp>
      <p:sp>
        <p:nvSpPr>
          <p:cNvPr id="5" name="Segnaposto numero diapositiva 4"/>
          <p:cNvSpPr>
            <a:spLocks noGrp="1"/>
          </p:cNvSpPr>
          <p:nvPr>
            <p:ph type="sldNum" sz="quarter" idx="4294967295"/>
          </p:nvPr>
        </p:nvSpPr>
        <p:spPr>
          <a:xfrm>
            <a:off x="7010400" y="6356350"/>
            <a:ext cx="2133600" cy="365125"/>
          </a:xfrm>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132013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9" end="9"/>
                                            </p:txEl>
                                          </p:spTgt>
                                        </p:tgtEl>
                                        <p:attrNameLst>
                                          <p:attrName>style.visibility</p:attrName>
                                        </p:attrNameLst>
                                      </p:cBhvr>
                                      <p:to>
                                        <p:strVal val="visible"/>
                                      </p:to>
                                    </p:set>
                                    <p:animEffect transition="in" filter="fade">
                                      <p:cBhvr>
                                        <p:cTn id="52"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Nuovo valore</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Nel processo produttivo come creazione di valore entrano il valore preesistente dei mezzi di produzione e l’attività lavorativa (che non è valore, ma mettendo in moto la produzione e i suoi mezzi </a:t>
            </a:r>
            <a:r>
              <a:rPr lang="it-IT" b="1" dirty="0" smtClean="0">
                <a:solidFill>
                  <a:srgbClr val="C00000"/>
                </a:solidFill>
                <a:effectLst>
                  <a:outerShdw blurRad="38100" dist="38100" dir="2700000" algn="tl">
                    <a:srgbClr val="000000">
                      <a:alpha val="43137"/>
                    </a:srgbClr>
                  </a:outerShdw>
                </a:effectLst>
              </a:rPr>
              <a:t>crea</a:t>
            </a:r>
            <a:r>
              <a:rPr lang="it-IT" dirty="0" smtClean="0"/>
              <a:t> valore)</a:t>
            </a:r>
          </a:p>
          <a:p>
            <a:r>
              <a:rPr lang="it-IT" b="1" i="1" dirty="0" smtClean="0">
                <a:solidFill>
                  <a:srgbClr val="C00000"/>
                </a:solidFill>
                <a:effectLst>
                  <a:outerShdw blurRad="38100" dist="38100" dir="2700000" algn="tl">
                    <a:srgbClr val="000000">
                      <a:alpha val="43137"/>
                    </a:srgbClr>
                  </a:outerShdw>
                </a:effectLst>
              </a:rPr>
              <a:t>C+V+S = C+L=M	</a:t>
            </a:r>
          </a:p>
          <a:p>
            <a:r>
              <a:rPr lang="it-IT" i="1" dirty="0" smtClean="0"/>
              <a:t>C+V+S = M </a:t>
            </a:r>
            <a:r>
              <a:rPr lang="it-IT" dirty="0" smtClean="0"/>
              <a:t>scomposizione del valore in termini di costi e di profitti.</a:t>
            </a:r>
          </a:p>
          <a:p>
            <a:r>
              <a:rPr lang="it-IT" i="1" dirty="0" smtClean="0"/>
              <a:t>C+L = M </a:t>
            </a:r>
            <a:r>
              <a:rPr lang="it-IT" dirty="0" smtClean="0"/>
              <a:t>scomposizione del valore in termini dei fattori che entrano nel processo produttivo</a:t>
            </a:r>
            <a:r>
              <a:rPr lang="it-IT" b="1" i="1" dirty="0" smtClean="0">
                <a:solidFill>
                  <a:srgbClr val="C00000"/>
                </a:solidFill>
                <a:effectLst>
                  <a:outerShdw blurRad="38100" dist="38100" dir="2700000" algn="tl">
                    <a:srgbClr val="000000">
                      <a:alpha val="43137"/>
                    </a:srgbClr>
                  </a:outerShdw>
                </a:effectLst>
              </a:rPr>
              <a:t>	</a:t>
            </a:r>
            <a:endParaRPr lang="it-IT" dirty="0" smtClean="0"/>
          </a:p>
          <a:p>
            <a:r>
              <a:rPr lang="it-IT" dirty="0" smtClean="0"/>
              <a:t>La produzione di nuovo valore può essere dovuta solo all’attività lavorativa, perché i mezzi di produzione sono già valore prodotto in passato che viene riprodotto nella merce</a:t>
            </a:r>
          </a:p>
          <a:p>
            <a:r>
              <a:rPr lang="it-IT" b="1" dirty="0" smtClean="0">
                <a:solidFill>
                  <a:srgbClr val="C00000"/>
                </a:solidFill>
                <a:effectLst>
                  <a:outerShdw blurRad="38100" dist="38100" dir="2700000" algn="tl">
                    <a:srgbClr val="000000">
                      <a:alpha val="43137"/>
                    </a:srgbClr>
                  </a:outerShdw>
                </a:effectLst>
              </a:rPr>
              <a:t>Nuovo valore =</a:t>
            </a:r>
            <a:r>
              <a:rPr lang="it-IT" b="1" i="1" dirty="0" smtClean="0">
                <a:solidFill>
                  <a:srgbClr val="C00000"/>
                </a:solidFill>
                <a:effectLst>
                  <a:outerShdw blurRad="38100" dist="38100" dir="2700000" algn="tl">
                    <a:srgbClr val="000000">
                      <a:alpha val="43137"/>
                    </a:srgbClr>
                  </a:outerShdw>
                </a:effectLst>
              </a:rPr>
              <a:t>L </a:t>
            </a:r>
            <a:r>
              <a:rPr lang="it-IT" dirty="0" smtClean="0"/>
              <a:t>(Reddito prodotto)</a:t>
            </a:r>
          </a:p>
          <a:p>
            <a:r>
              <a:rPr lang="it-IT" dirty="0" smtClean="0"/>
              <a:t>La misura comune di </a:t>
            </a:r>
            <a:r>
              <a:rPr lang="it-IT" i="1" dirty="0"/>
              <a:t>C</a:t>
            </a:r>
            <a:r>
              <a:rPr lang="it-IT" dirty="0" smtClean="0"/>
              <a:t> e di </a:t>
            </a:r>
            <a:r>
              <a:rPr lang="it-IT" i="1" dirty="0" smtClean="0"/>
              <a:t>L </a:t>
            </a:r>
            <a:r>
              <a:rPr lang="it-IT" dirty="0" smtClean="0"/>
              <a:t>è il tempo di lavoro</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20</a:t>
            </a:fld>
            <a:endParaRPr lang="it-IT" dirty="0"/>
          </a:p>
        </p:txBody>
      </p:sp>
    </p:spTree>
    <p:extLst>
      <p:ext uri="{BB962C8B-B14F-4D97-AF65-F5344CB8AC3E}">
        <p14:creationId xmlns:p14="http://schemas.microsoft.com/office/powerpoint/2010/main" val="111122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Lavoro necessario e </a:t>
            </a:r>
            <a:r>
              <a:rPr lang="it-IT" dirty="0" err="1" smtClean="0"/>
              <a:t>pluslavoro</a:t>
            </a:r>
            <a:endParaRPr lang="it-IT" dirty="0"/>
          </a:p>
        </p:txBody>
      </p:sp>
      <p:sp>
        <p:nvSpPr>
          <p:cNvPr id="3" name="Segnaposto contenuto 2"/>
          <p:cNvSpPr>
            <a:spLocks noGrp="1"/>
          </p:cNvSpPr>
          <p:nvPr>
            <p:ph idx="1"/>
          </p:nvPr>
        </p:nvSpPr>
        <p:spPr>
          <a:xfrm>
            <a:off x="453044" y="4148479"/>
            <a:ext cx="8229600" cy="1055288"/>
          </a:xfrm>
        </p:spPr>
        <p:txBody>
          <a:bodyPr>
            <a:normAutofit fontScale="55000" lnSpcReduction="20000"/>
          </a:bodyPr>
          <a:lstStyle/>
          <a:p>
            <a:r>
              <a:rPr lang="it-IT" dirty="0" smtClean="0"/>
              <a:t>Tecnica produttiva=un’ora di </a:t>
            </a:r>
            <a:r>
              <a:rPr lang="it-IT" b="1" dirty="0" smtClean="0">
                <a:solidFill>
                  <a:srgbClr val="C00000"/>
                </a:solidFill>
                <a:effectLst>
                  <a:outerShdw blurRad="38100" dist="38100" dir="2700000" algn="tl">
                    <a:srgbClr val="000000">
                      <a:alpha val="43137"/>
                    </a:srgbClr>
                  </a:outerShdw>
                </a:effectLst>
              </a:rPr>
              <a:t>lavoro morto </a:t>
            </a:r>
            <a:r>
              <a:rPr lang="it-IT" dirty="0" smtClean="0"/>
              <a:t>con un’ora di </a:t>
            </a:r>
            <a:r>
              <a:rPr lang="it-IT" b="1" dirty="0" smtClean="0">
                <a:solidFill>
                  <a:srgbClr val="C00000"/>
                </a:solidFill>
                <a:effectLst>
                  <a:outerShdw blurRad="38100" dist="38100" dir="2700000" algn="tl">
                    <a:srgbClr val="000000">
                      <a:alpha val="43137"/>
                    </a:srgbClr>
                  </a:outerShdw>
                </a:effectLst>
              </a:rPr>
              <a:t>lavoro vivo</a:t>
            </a:r>
            <a:r>
              <a:rPr lang="it-IT" dirty="0" smtClean="0"/>
              <a:t>. </a:t>
            </a:r>
          </a:p>
          <a:p>
            <a:r>
              <a:rPr lang="it-IT" dirty="0" smtClean="0"/>
              <a:t>Se la giornata lavorativa dura 4 ore si produce solo un valore equivalente ai salari </a:t>
            </a:r>
            <a:r>
              <a:rPr lang="it-IT" i="1" dirty="0" smtClean="0"/>
              <a:t>(</a:t>
            </a:r>
            <a:r>
              <a:rPr lang="it-IT" dirty="0" smtClean="0"/>
              <a:t>V) (lavoro necessario) e si riproduce il valore dei mezzi di produzione (</a:t>
            </a:r>
            <a:r>
              <a:rPr lang="it-IT" i="1" dirty="0" smtClean="0"/>
              <a:t>C</a:t>
            </a:r>
            <a:r>
              <a:rPr lang="it-IT" dirty="0" smtClean="0"/>
              <a:t>)</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21</a:t>
            </a:fld>
            <a:endParaRPr lang="it-IT" dirty="0"/>
          </a:p>
        </p:txBody>
      </p:sp>
      <p:grpSp>
        <p:nvGrpSpPr>
          <p:cNvPr id="25" name="Gruppo 24"/>
          <p:cNvGrpSpPr/>
          <p:nvPr/>
        </p:nvGrpSpPr>
        <p:grpSpPr>
          <a:xfrm>
            <a:off x="324195" y="1468349"/>
            <a:ext cx="4497187" cy="1246746"/>
            <a:chOff x="324195" y="1468349"/>
            <a:chExt cx="4497187" cy="1246746"/>
          </a:xfrm>
        </p:grpSpPr>
        <p:sp>
          <p:nvSpPr>
            <p:cNvPr id="6" name="Rettangolo 5"/>
            <p:cNvSpPr/>
            <p:nvPr/>
          </p:nvSpPr>
          <p:spPr>
            <a:xfrm>
              <a:off x="324195" y="1850948"/>
              <a:ext cx="2119746" cy="3325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Lavoro morto=4</a:t>
              </a:r>
              <a:endParaRPr lang="it-IT" sz="1600" dirty="0"/>
            </a:p>
          </p:txBody>
        </p:sp>
        <p:sp>
          <p:nvSpPr>
            <p:cNvPr id="7" name="Rettangolo 6"/>
            <p:cNvSpPr/>
            <p:nvPr/>
          </p:nvSpPr>
          <p:spPr>
            <a:xfrm>
              <a:off x="2452254" y="1850948"/>
              <a:ext cx="2119746" cy="33250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i="1" dirty="0" smtClean="0"/>
                <a:t>Lavoro necessario=</a:t>
              </a:r>
              <a:r>
                <a:rPr lang="it-IT" dirty="0" smtClean="0"/>
                <a:t>4</a:t>
              </a:r>
              <a:endParaRPr lang="it-IT" i="1" dirty="0"/>
            </a:p>
          </p:txBody>
        </p:sp>
        <p:sp>
          <p:nvSpPr>
            <p:cNvPr id="8" name="Rettangolo arrotondato 7"/>
            <p:cNvSpPr/>
            <p:nvPr/>
          </p:nvSpPr>
          <p:spPr>
            <a:xfrm>
              <a:off x="2443941" y="2334237"/>
              <a:ext cx="2128059" cy="299259"/>
            </a:xfrm>
            <a:prstGeom prst="roundRect">
              <a:avLst>
                <a:gd name="adj" fmla="val 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t-IT" i="1" dirty="0" smtClean="0"/>
                <a:t>Attività </a:t>
              </a:r>
              <a:r>
                <a:rPr lang="it-IT" sz="1600" i="1" dirty="0" smtClean="0"/>
                <a:t>lavorativa</a:t>
              </a:r>
              <a:r>
                <a:rPr lang="it-IT" sz="1600" dirty="0" smtClean="0"/>
                <a:t>=4</a:t>
              </a:r>
              <a:endParaRPr lang="it-IT" dirty="0"/>
            </a:p>
          </p:txBody>
        </p:sp>
        <p:sp>
          <p:nvSpPr>
            <p:cNvPr id="21" name="Rettangolo 20"/>
            <p:cNvSpPr/>
            <p:nvPr/>
          </p:nvSpPr>
          <p:spPr>
            <a:xfrm>
              <a:off x="2443941" y="1717567"/>
              <a:ext cx="2128059" cy="99752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3" name="Rettangolo 22"/>
            <p:cNvSpPr/>
            <p:nvPr/>
          </p:nvSpPr>
          <p:spPr>
            <a:xfrm>
              <a:off x="324196" y="1468349"/>
              <a:ext cx="4247804" cy="124674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CasellaDiTesto 23"/>
            <p:cNvSpPr txBox="1"/>
            <p:nvPr/>
          </p:nvSpPr>
          <p:spPr>
            <a:xfrm>
              <a:off x="1022465" y="1468349"/>
              <a:ext cx="3798917" cy="338554"/>
            </a:xfrm>
            <a:prstGeom prst="rect">
              <a:avLst/>
            </a:prstGeom>
            <a:noFill/>
          </p:spPr>
          <p:txBody>
            <a:bodyPr wrap="square" rtlCol="0">
              <a:spAutoFit/>
            </a:bodyPr>
            <a:lstStyle/>
            <a:p>
              <a:r>
                <a:rPr lang="it-IT" sz="1600" dirty="0" smtClean="0"/>
                <a:t>Valore Totale=8</a:t>
              </a:r>
              <a:endParaRPr lang="it-IT" sz="1600" dirty="0"/>
            </a:p>
          </p:txBody>
        </p:sp>
      </p:grpSp>
      <p:grpSp>
        <p:nvGrpSpPr>
          <p:cNvPr id="28" name="Gruppo 27"/>
          <p:cNvGrpSpPr/>
          <p:nvPr/>
        </p:nvGrpSpPr>
        <p:grpSpPr>
          <a:xfrm>
            <a:off x="324194" y="2751866"/>
            <a:ext cx="8487297" cy="1335884"/>
            <a:chOff x="324194" y="2751866"/>
            <a:chExt cx="8487297" cy="1335884"/>
          </a:xfrm>
        </p:grpSpPr>
        <p:sp>
          <p:nvSpPr>
            <p:cNvPr id="9" name="Rettangolo 8"/>
            <p:cNvSpPr/>
            <p:nvPr/>
          </p:nvSpPr>
          <p:spPr>
            <a:xfrm>
              <a:off x="324194" y="3042650"/>
              <a:ext cx="4247805" cy="3325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t>Lavoro morto=8</a:t>
              </a:r>
              <a:endParaRPr lang="it-IT" sz="1600" dirty="0"/>
            </a:p>
          </p:txBody>
        </p:sp>
        <p:sp>
          <p:nvSpPr>
            <p:cNvPr id="10" name="Rettangolo 9"/>
            <p:cNvSpPr/>
            <p:nvPr/>
          </p:nvSpPr>
          <p:spPr>
            <a:xfrm>
              <a:off x="4571999" y="3042650"/>
              <a:ext cx="2119746" cy="33250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i="1" dirty="0" smtClean="0"/>
                <a:t>Lavoro necessario=</a:t>
              </a:r>
              <a:r>
                <a:rPr lang="it-IT" dirty="0" smtClean="0"/>
                <a:t>4</a:t>
              </a:r>
              <a:endParaRPr lang="it-IT" i="1" dirty="0"/>
            </a:p>
          </p:txBody>
        </p:sp>
        <p:sp>
          <p:nvSpPr>
            <p:cNvPr id="11" name="Rettangolo arrotondato 10"/>
            <p:cNvSpPr/>
            <p:nvPr/>
          </p:nvSpPr>
          <p:spPr>
            <a:xfrm>
              <a:off x="4605249" y="3671861"/>
              <a:ext cx="4206242" cy="299259"/>
            </a:xfrm>
            <a:prstGeom prst="roundRect">
              <a:avLst>
                <a:gd name="adj" fmla="val 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t-IT" sz="1600" i="1" dirty="0" smtClean="0"/>
                <a:t>Attività lavorativa</a:t>
              </a:r>
              <a:r>
                <a:rPr lang="it-IT" sz="1600" dirty="0" smtClean="0"/>
                <a:t>=8</a:t>
              </a:r>
              <a:endParaRPr lang="it-IT" sz="1600" dirty="0"/>
            </a:p>
          </p:txBody>
        </p:sp>
        <p:sp>
          <p:nvSpPr>
            <p:cNvPr id="13" name="Rettangolo 12"/>
            <p:cNvSpPr/>
            <p:nvPr/>
          </p:nvSpPr>
          <p:spPr>
            <a:xfrm>
              <a:off x="6691745" y="3041031"/>
              <a:ext cx="2119746" cy="332509"/>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it-IT" i="1" dirty="0" err="1" smtClean="0"/>
                <a:t>Pluslavoro</a:t>
              </a:r>
              <a:r>
                <a:rPr lang="it-IT" i="1" dirty="0" smtClean="0"/>
                <a:t>=</a:t>
              </a:r>
              <a:r>
                <a:rPr lang="it-IT" dirty="0" smtClean="0"/>
                <a:t>4</a:t>
              </a:r>
              <a:endParaRPr lang="it-IT" i="1" dirty="0"/>
            </a:p>
          </p:txBody>
        </p:sp>
        <p:sp>
          <p:nvSpPr>
            <p:cNvPr id="22" name="Rettangolo 21"/>
            <p:cNvSpPr/>
            <p:nvPr/>
          </p:nvSpPr>
          <p:spPr>
            <a:xfrm>
              <a:off x="4571999" y="2932281"/>
              <a:ext cx="4239492" cy="115546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6" name="Rettangolo 25"/>
            <p:cNvSpPr/>
            <p:nvPr/>
          </p:nvSpPr>
          <p:spPr>
            <a:xfrm>
              <a:off x="324195" y="2793431"/>
              <a:ext cx="8487296" cy="129431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CasellaDiTesto 26"/>
            <p:cNvSpPr txBox="1"/>
            <p:nvPr/>
          </p:nvSpPr>
          <p:spPr>
            <a:xfrm>
              <a:off x="1778924" y="2751866"/>
              <a:ext cx="2793075" cy="338554"/>
            </a:xfrm>
            <a:prstGeom prst="rect">
              <a:avLst/>
            </a:prstGeom>
            <a:noFill/>
          </p:spPr>
          <p:txBody>
            <a:bodyPr wrap="square" rtlCol="0">
              <a:spAutoFit/>
            </a:bodyPr>
            <a:lstStyle/>
            <a:p>
              <a:r>
                <a:rPr lang="it-IT" sz="1600" dirty="0" smtClean="0"/>
                <a:t>Valore totale =16</a:t>
              </a:r>
              <a:endParaRPr lang="it-IT" sz="1600" dirty="0"/>
            </a:p>
          </p:txBody>
        </p:sp>
      </p:grpSp>
      <p:sp>
        <p:nvSpPr>
          <p:cNvPr id="29" name="CasellaDiTesto 28"/>
          <p:cNvSpPr txBox="1"/>
          <p:nvPr/>
        </p:nvSpPr>
        <p:spPr>
          <a:xfrm>
            <a:off x="453044" y="5203767"/>
            <a:ext cx="8233756" cy="923330"/>
          </a:xfrm>
          <a:prstGeom prst="rect">
            <a:avLst/>
          </a:prstGeom>
          <a:noFill/>
        </p:spPr>
        <p:txBody>
          <a:bodyPr wrap="square" rtlCol="0">
            <a:spAutoFit/>
          </a:bodyPr>
          <a:lstStyle/>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Se la giornata lavorativa dura 8 ore si produce un valore equivalente al valore dei salari </a:t>
            </a:r>
            <a:r>
              <a:rPr lang="it-IT" i="1" dirty="0" smtClean="0">
                <a:latin typeface="Arial" panose="020B0604020202020204" pitchFamily="34" charset="0"/>
                <a:cs typeface="Arial" panose="020B0604020202020204" pitchFamily="34" charset="0"/>
              </a:rPr>
              <a:t>(</a:t>
            </a:r>
            <a:r>
              <a:rPr lang="it-IT" dirty="0" smtClean="0">
                <a:latin typeface="Arial" panose="020B0604020202020204" pitchFamily="34" charset="0"/>
                <a:cs typeface="Arial" panose="020B0604020202020204" pitchFamily="34" charset="0"/>
              </a:rPr>
              <a:t>V) + il plusvalore (</a:t>
            </a:r>
            <a:r>
              <a:rPr lang="it-IT" i="1" dirty="0" smtClean="0">
                <a:latin typeface="Arial" panose="020B0604020202020204" pitchFamily="34" charset="0"/>
                <a:cs typeface="Arial" panose="020B0604020202020204" pitchFamily="34" charset="0"/>
              </a:rPr>
              <a:t>S</a:t>
            </a:r>
            <a:r>
              <a:rPr lang="it-IT" dirty="0" smtClean="0">
                <a:latin typeface="Arial" panose="020B0604020202020204" pitchFamily="34" charset="0"/>
                <a:cs typeface="Arial" panose="020B0604020202020204" pitchFamily="34" charset="0"/>
              </a:rPr>
              <a:t>) che deriva dal </a:t>
            </a:r>
            <a:r>
              <a:rPr lang="it-IT" b="1" dirty="0" err="1"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pluslavoro</a:t>
            </a:r>
            <a:r>
              <a:rPr lang="it-IT" dirty="0" smtClean="0">
                <a:latin typeface="Arial" panose="020B0604020202020204" pitchFamily="34" charset="0"/>
                <a:cs typeface="Arial" panose="020B0604020202020204" pitchFamily="34" charset="0"/>
              </a:rPr>
              <a:t> e si riproduce il valore dei mezzi di produzione (</a:t>
            </a:r>
            <a:r>
              <a:rPr lang="it-IT" i="1" dirty="0" smtClean="0">
                <a:latin typeface="Arial" panose="020B0604020202020204" pitchFamily="34" charset="0"/>
                <a:cs typeface="Arial" panose="020B0604020202020204" pitchFamily="34" charset="0"/>
              </a:rPr>
              <a:t>C</a:t>
            </a:r>
            <a:r>
              <a:rPr lang="it-IT" dirty="0" smtClean="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522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Come cresce il plusvalore</a:t>
            </a:r>
            <a:endParaRPr lang="it-IT" dirty="0"/>
          </a:p>
        </p:txBody>
      </p:sp>
      <p:sp>
        <p:nvSpPr>
          <p:cNvPr id="3" name="Segnaposto contenuto 2"/>
          <p:cNvSpPr>
            <a:spLocks noGrp="1"/>
          </p:cNvSpPr>
          <p:nvPr>
            <p:ph idx="1"/>
          </p:nvPr>
        </p:nvSpPr>
        <p:spPr/>
        <p:txBody>
          <a:bodyPr>
            <a:normAutofit fontScale="92500" lnSpcReduction="20000"/>
          </a:bodyPr>
          <a:lstStyle/>
          <a:p>
            <a:r>
              <a:rPr lang="it-IT" altLang="it-IT" dirty="0"/>
              <a:t>1. mediante il </a:t>
            </a:r>
            <a:r>
              <a:rPr lang="it-IT" altLang="it-IT" u="sng" dirty="0"/>
              <a:t>prolungamento della giornata lavorativa</a:t>
            </a:r>
            <a:r>
              <a:rPr lang="it-IT" altLang="it-IT" dirty="0"/>
              <a:t>, ovvero della durata contrattuale degli orari di lavoro a parità di salario (</a:t>
            </a:r>
            <a:r>
              <a:rPr lang="it-IT" altLang="it-IT" b="1" dirty="0">
                <a:solidFill>
                  <a:srgbClr val="C00000"/>
                </a:solidFill>
                <a:effectLst>
                  <a:outerShdw blurRad="38100" dist="38100" dir="2700000" algn="tl">
                    <a:srgbClr val="000000">
                      <a:alpha val="43137"/>
                    </a:srgbClr>
                  </a:outerShdw>
                </a:effectLst>
              </a:rPr>
              <a:t>plusvalore assoluto</a:t>
            </a:r>
            <a:r>
              <a:rPr lang="it-IT" altLang="it-IT" dirty="0" smtClean="0"/>
              <a:t>). Questo avviene nelle prime fasi del capitalismo</a:t>
            </a:r>
            <a:endParaRPr lang="it-IT" altLang="it-IT" dirty="0"/>
          </a:p>
          <a:p>
            <a:endParaRPr lang="it-IT" altLang="it-IT" dirty="0">
              <a:solidFill>
                <a:srgbClr val="663300"/>
              </a:solidFill>
            </a:endParaRPr>
          </a:p>
          <a:p>
            <a:r>
              <a:rPr lang="it-IT" altLang="it-IT" dirty="0"/>
              <a:t>2. mediante l’introduzione di nuove tecniche produttive che consentano un </a:t>
            </a:r>
            <a:r>
              <a:rPr lang="it-IT" altLang="it-IT" u="sng" dirty="0"/>
              <a:t>incremento della produttività del lavoro</a:t>
            </a:r>
            <a:r>
              <a:rPr lang="it-IT" altLang="it-IT" dirty="0"/>
              <a:t> </a:t>
            </a:r>
            <a:r>
              <a:rPr lang="it-IT" altLang="it-IT" b="1" dirty="0"/>
              <a:t>nei settori produttori dei beni-salario</a:t>
            </a:r>
            <a:r>
              <a:rPr lang="it-IT" altLang="it-IT" dirty="0"/>
              <a:t> (</a:t>
            </a:r>
            <a:r>
              <a:rPr lang="it-IT" altLang="it-IT" b="1" dirty="0">
                <a:solidFill>
                  <a:srgbClr val="C00000"/>
                </a:solidFill>
                <a:effectLst>
                  <a:outerShdw blurRad="38100" dist="38100" dir="2700000" algn="tl">
                    <a:srgbClr val="000000">
                      <a:alpha val="43137"/>
                    </a:srgbClr>
                  </a:outerShdw>
                </a:effectLst>
              </a:rPr>
              <a:t>plusvalore </a:t>
            </a:r>
            <a:r>
              <a:rPr lang="it-IT" altLang="it-IT" b="1" dirty="0" smtClean="0">
                <a:solidFill>
                  <a:srgbClr val="C00000"/>
                </a:solidFill>
                <a:effectLst>
                  <a:outerShdw blurRad="38100" dist="38100" dir="2700000" algn="tl">
                    <a:srgbClr val="000000">
                      <a:alpha val="43137"/>
                    </a:srgbClr>
                  </a:outerShdw>
                </a:effectLst>
              </a:rPr>
              <a:t>relativo</a:t>
            </a:r>
            <a:r>
              <a:rPr lang="it-IT" altLang="it-IT" dirty="0" smtClean="0"/>
              <a:t>- diminuisce il </a:t>
            </a:r>
            <a:r>
              <a:rPr lang="it-IT" altLang="it-IT" smtClean="0"/>
              <a:t>lavoro necessario).</a:t>
            </a: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22</a:t>
            </a:fld>
            <a:endParaRPr lang="it-IT" dirty="0"/>
          </a:p>
        </p:txBody>
      </p:sp>
    </p:spTree>
    <p:extLst>
      <p:ext uri="{BB962C8B-B14F-4D97-AF65-F5344CB8AC3E}">
        <p14:creationId xmlns:p14="http://schemas.microsoft.com/office/powerpoint/2010/main" val="334092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E785898-1581-4463-BC41-3E24A9294202}" type="slidenum">
              <a:rPr lang="it-IT" altLang="it-IT" sz="1400" smtClean="0"/>
              <a:pPr eaLnBrk="1" hangingPunct="1"/>
              <a:t>23</a:t>
            </a:fld>
            <a:endParaRPr lang="it-IT" altLang="it-IT" sz="1400" smtClean="0"/>
          </a:p>
        </p:txBody>
      </p:sp>
      <p:sp>
        <p:nvSpPr>
          <p:cNvPr id="8194" name="Rectangle 2"/>
          <p:cNvSpPr>
            <a:spLocks noGrp="1" noChangeArrowheads="1"/>
          </p:cNvSpPr>
          <p:nvPr>
            <p:ph type="title"/>
          </p:nvPr>
        </p:nvSpPr>
        <p:spPr>
          <a:xfrm>
            <a:off x="457200" y="1061325"/>
            <a:ext cx="8229600" cy="557946"/>
          </a:xfrm>
        </p:spPr>
        <p:txBody>
          <a:bodyPr>
            <a:normAutofit fontScale="90000"/>
          </a:bodyPr>
          <a:lstStyle/>
          <a:p>
            <a:pPr eaLnBrk="1" hangingPunct="1">
              <a:defRPr/>
            </a:pPr>
            <a:r>
              <a:rPr lang="it-IT" dirty="0" smtClean="0"/>
              <a:t>Saggio di plusvalore e saggio di profitto</a:t>
            </a:r>
          </a:p>
        </p:txBody>
      </p:sp>
      <mc:AlternateContent xmlns:mc="http://schemas.openxmlformats.org/markup-compatibility/2006" xmlns:a14="http://schemas.microsoft.com/office/drawing/2010/main">
        <mc:Choice Requires="a14">
          <p:sp>
            <p:nvSpPr>
              <p:cNvPr id="8195" name="Rectangle 3"/>
              <p:cNvSpPr>
                <a:spLocks noGrp="1" noChangeArrowheads="1"/>
              </p:cNvSpPr>
              <p:nvPr>
                <p:ph type="body" idx="1"/>
              </p:nvPr>
            </p:nvSpPr>
            <p:spPr>
              <a:xfrm>
                <a:off x="457200" y="1903631"/>
                <a:ext cx="8229600" cy="4115429"/>
              </a:xfrm>
            </p:spPr>
            <p:txBody>
              <a:bodyPr>
                <a:noAutofit/>
              </a:bodyPr>
              <a:lstStyle/>
              <a:p>
                <a:pPr eaLnBrk="1" hangingPunct="1">
                  <a:defRPr/>
                </a:pP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C</a:t>
                </a:r>
                <a:r>
                  <a:rPr lang="it-IT" sz="2200" dirty="0" smtClean="0">
                    <a:latin typeface="Arial" panose="020B0604020202020204" pitchFamily="34" charset="0"/>
                    <a:cs typeface="Arial" panose="020B0604020202020204" pitchFamily="34" charset="0"/>
                  </a:rPr>
                  <a:t> = capitale costante</a:t>
                </a:r>
              </a:p>
              <a:p>
                <a:pPr eaLnBrk="1" hangingPunct="1">
                  <a:defRPr/>
                </a:pP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V</a:t>
                </a:r>
                <a:r>
                  <a:rPr lang="it-IT" sz="2200" b="1" dirty="0" smtClean="0">
                    <a:latin typeface="Arial" panose="020B0604020202020204" pitchFamily="34" charset="0"/>
                    <a:cs typeface="Arial" panose="020B0604020202020204" pitchFamily="34" charset="0"/>
                  </a:rPr>
                  <a:t> = </a:t>
                </a:r>
                <a:r>
                  <a:rPr lang="it-IT" sz="2200" dirty="0" smtClean="0">
                    <a:latin typeface="Arial" panose="020B0604020202020204" pitchFamily="34" charset="0"/>
                    <a:cs typeface="Arial" panose="020B0604020202020204" pitchFamily="34" charset="0"/>
                  </a:rPr>
                  <a:t>capitale variabile (salari)</a:t>
                </a:r>
              </a:p>
              <a:p>
                <a:pPr eaLnBrk="1" hangingPunct="1">
                  <a:defRPr/>
                </a:pPr>
                <a:r>
                  <a:rPr lang="it-IT" sz="2200" dirty="0" smtClean="0">
                    <a:latin typeface="Arial" panose="020B0604020202020204" pitchFamily="34" charset="0"/>
                    <a:cs typeface="Arial" panose="020B0604020202020204" pitchFamily="34" charset="0"/>
                  </a:rPr>
                  <a:t>Valore </a:t>
                </a: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M </a:t>
                </a:r>
                <a:r>
                  <a:rPr lang="it-IT" sz="2200"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C+L </a:t>
                </a:r>
                <a:r>
                  <a:rPr lang="it-IT" sz="2200"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C+V+S</a:t>
                </a:r>
              </a:p>
              <a:p>
                <a:pPr eaLnBrk="1" hangingPunct="1">
                  <a:defRPr/>
                </a:pP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L-V = S</a:t>
                </a:r>
              </a:p>
              <a:p>
                <a:pPr eaLnBrk="1" hangingPunct="1">
                  <a:defRPr/>
                </a:pPr>
                <a:r>
                  <a:rPr lang="it-IT" sz="2200" b="1" dirty="0" smtClean="0">
                    <a:latin typeface="Arial" panose="020B0604020202020204" pitchFamily="34" charset="0"/>
                    <a:cs typeface="Arial" panose="020B0604020202020204" pitchFamily="34" charset="0"/>
                  </a:rPr>
                  <a:t>Saggio del plusvalore </a:t>
                </a: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s’ = S/V </a:t>
                </a:r>
                <a:r>
                  <a:rPr lang="it-IT" sz="2200" dirty="0" smtClean="0">
                    <a:latin typeface="Arial" panose="020B0604020202020204" pitchFamily="34" charset="0"/>
                    <a:cs typeface="Arial" panose="020B0604020202020204" pitchFamily="34" charset="0"/>
                  </a:rPr>
                  <a:t>(È il saggio da cui dipende la valorizzazione del capitale attraverso l’uso della forza lavoro)</a:t>
                </a:r>
                <a:endPar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endParaRPr>
              </a:p>
              <a:p>
                <a:pPr eaLnBrk="1" hangingPunct="1">
                  <a:defRPr/>
                </a:pPr>
                <a:r>
                  <a:rPr lang="it-IT" sz="2200" b="1" dirty="0" smtClean="0">
                    <a:latin typeface="Arial" panose="020B0604020202020204" pitchFamily="34" charset="0"/>
                    <a:cs typeface="Arial" panose="020B0604020202020204" pitchFamily="34" charset="0"/>
                  </a:rPr>
                  <a:t>Saggio di profitto </a:t>
                </a:r>
                <a:r>
                  <a:rPr lang="it-IT" sz="2200" b="1" dirty="0" smtClean="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r = S/(C+V) </a:t>
                </a:r>
                <a:r>
                  <a:rPr lang="it-IT" sz="2200" dirty="0" smtClean="0">
                    <a:latin typeface="Arial" panose="020B0604020202020204" pitchFamily="34" charset="0"/>
                    <a:cs typeface="Arial" panose="020B0604020202020204" pitchFamily="34" charset="0"/>
                  </a:rPr>
                  <a:t>(È il saggio di valorizzazione dell’intero capitale </a:t>
                </a:r>
                <a:r>
                  <a:rPr lang="it-IT" sz="2200" i="1" dirty="0" smtClean="0">
                    <a:latin typeface="Arial" panose="020B0604020202020204" pitchFamily="34" charset="0"/>
                    <a:cs typeface="Arial" panose="020B0604020202020204" pitchFamily="34" charset="0"/>
                  </a:rPr>
                  <a:t>C+V</a:t>
                </a:r>
                <a:r>
                  <a:rPr lang="it-IT" sz="2200" dirty="0" smtClean="0">
                    <a:latin typeface="Arial" panose="020B0604020202020204" pitchFamily="34" charset="0"/>
                    <a:cs typeface="Arial" panose="020B0604020202020204" pitchFamily="34" charset="0"/>
                  </a:rPr>
                  <a:t>)</a:t>
                </a:r>
              </a:p>
              <a:p>
                <a:pPr eaLnBrk="1" hangingPunct="1">
                  <a:defRPr/>
                </a:pPr>
                <a:r>
                  <a:rPr lang="it-IT" sz="22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a:t>
                </a:r>
                <a:r>
                  <a:rPr lang="it-IT" sz="2200" dirty="0" smtClean="0">
                    <a:latin typeface="Arial" panose="020B0604020202020204" pitchFamily="34" charset="0"/>
                    <a:cs typeface="Arial" panose="020B0604020202020204" pitchFamily="34" charset="0"/>
                  </a:rPr>
                  <a:t> = composizione organica del capitale = </a:t>
                </a:r>
                <a14:m>
                  <m:oMath xmlns:m="http://schemas.openxmlformats.org/officeDocument/2006/math">
                    <m:f>
                      <m:fPr>
                        <m:ctrlP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𝑪</m:t>
                        </m:r>
                      </m:num>
                      <m:den>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𝑽</m:t>
                        </m:r>
                      </m:den>
                    </m:f>
                  </m:oMath>
                </a14:m>
                <a:endParaRPr lang="it-IT" sz="2200" b="1" dirty="0" smtClean="0">
                  <a:latin typeface="Arial" panose="020B0604020202020204" pitchFamily="34" charset="0"/>
                  <a:cs typeface="Arial" panose="020B0604020202020204" pitchFamily="34" charset="0"/>
                </a:endParaRPr>
              </a:p>
              <a:p>
                <a:pPr eaLnBrk="1" hangingPunct="1">
                  <a:defRPr/>
                </a:pPr>
                <a:r>
                  <a:rPr lang="it-IT" sz="2200" b="1" i="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 </a:t>
                </a:r>
                <a14:m>
                  <m:oMath xmlns:m="http://schemas.openxmlformats.org/officeDocument/2006/math">
                    <m:f>
                      <m:fPr>
                        <m:ctrlP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𝑺</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𝑽</m:t>
                        </m:r>
                      </m:num>
                      <m:den>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𝑪</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𝑽</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𝑽</m:t>
                        </m:r>
                      </m:den>
                    </m:f>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f>
                      <m:fPr>
                        <m:ctrlP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𝒔</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num>
                      <m:den>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𝒒</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200" b="1" i="1" smtClean="0">
                            <a:solidFill>
                              <a:srgbClr val="C00000"/>
                            </a:solidFill>
                            <a:effectLst>
                              <a:outerShdw blurRad="38100" dist="38100" dir="2700000" algn="tl">
                                <a:srgbClr val="000000">
                                  <a:alpha val="43137"/>
                                </a:srgbClr>
                              </a:outerShdw>
                            </a:effectLst>
                            <a:latin typeface="Cambria Math" panose="02040503050406030204" pitchFamily="18" charset="0"/>
                          </a:rPr>
                          <m:t>𝟏</m:t>
                        </m:r>
                      </m:den>
                    </m:f>
                  </m:oMath>
                </a14:m>
                <a:endParaRPr lang="it-IT" sz="2200" b="1" i="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mc:Choice>
        <mc:Fallback xmlns="">
          <p:sp>
            <p:nvSpPr>
              <p:cNvPr id="8195" name="Rectangle 3"/>
              <p:cNvSpPr>
                <a:spLocks noGrp="1" noRot="1" noChangeAspect="1" noMove="1" noResize="1" noEditPoints="1" noAdjustHandles="1" noChangeArrowheads="1" noChangeShapeType="1" noTextEdit="1"/>
              </p:cNvSpPr>
              <p:nvPr>
                <p:ph type="body" idx="1"/>
              </p:nvPr>
            </p:nvSpPr>
            <p:spPr>
              <a:xfrm>
                <a:off x="457200" y="1903631"/>
                <a:ext cx="8229600" cy="4115429"/>
              </a:xfrm>
              <a:blipFill>
                <a:blip r:embed="rId3"/>
                <a:stretch>
                  <a:fillRect l="-963" t="-889" r="-741" b="-6667"/>
                </a:stretch>
              </a:blipFill>
            </p:spPr>
            <p:txBody>
              <a:bodyPr/>
              <a:lstStyle/>
              <a:p>
                <a:r>
                  <a:rPr lang="it-IT">
                    <a:noFill/>
                  </a:rPr>
                  <a:t> </a:t>
                </a:r>
              </a:p>
            </p:txBody>
          </p:sp>
        </mc:Fallback>
      </mc:AlternateContent>
    </p:spTree>
    <p:extLst>
      <p:ext uri="{BB962C8B-B14F-4D97-AF65-F5344CB8AC3E}">
        <p14:creationId xmlns:p14="http://schemas.microsoft.com/office/powerpoint/2010/main" val="3445004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20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fade">
                                      <p:cBhvr>
                                        <p:cTn id="12" dur="20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fade">
                                      <p:cBhvr>
                                        <p:cTn id="17" dur="2000"/>
                                        <p:tgtEl>
                                          <p:spTgt spid="8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fade">
                                      <p:cBhvr>
                                        <p:cTn id="22" dur="2000"/>
                                        <p:tgtEl>
                                          <p:spTgt spid="8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fade">
                                      <p:cBhvr>
                                        <p:cTn id="27" dur="2000"/>
                                        <p:tgtEl>
                                          <p:spTgt spid="81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5">
                                            <p:txEl>
                                              <p:pRg st="5" end="5"/>
                                            </p:txEl>
                                          </p:spTgt>
                                        </p:tgtEl>
                                        <p:attrNameLst>
                                          <p:attrName>style.visibility</p:attrName>
                                        </p:attrNameLst>
                                      </p:cBhvr>
                                      <p:to>
                                        <p:strVal val="visible"/>
                                      </p:to>
                                    </p:set>
                                    <p:animEffect transition="in" filter="fade">
                                      <p:cBhvr>
                                        <p:cTn id="32" dur="2000"/>
                                        <p:tgtEl>
                                          <p:spTgt spid="81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195">
                                            <p:txEl>
                                              <p:pRg st="6" end="6"/>
                                            </p:txEl>
                                          </p:spTgt>
                                        </p:tgtEl>
                                        <p:attrNameLst>
                                          <p:attrName>style.visibility</p:attrName>
                                        </p:attrNameLst>
                                      </p:cBhvr>
                                      <p:to>
                                        <p:strVal val="visible"/>
                                      </p:to>
                                    </p:set>
                                    <p:animEffect transition="in" filter="fade">
                                      <p:cBhvr>
                                        <p:cTn id="37" dur="2000"/>
                                        <p:tgtEl>
                                          <p:spTgt spid="819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195">
                                            <p:txEl>
                                              <p:pRg st="7" end="7"/>
                                            </p:txEl>
                                          </p:spTgt>
                                        </p:tgtEl>
                                        <p:attrNameLst>
                                          <p:attrName>style.visibility</p:attrName>
                                        </p:attrNameLst>
                                      </p:cBhvr>
                                      <p:to>
                                        <p:strVal val="visible"/>
                                      </p:to>
                                    </p:set>
                                    <p:animEffect transition="in" filter="fade">
                                      <p:cBhvr>
                                        <p:cTn id="42" dur="2000"/>
                                        <p:tgtEl>
                                          <p:spTgt spid="81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circuito e il valore</a:t>
            </a:r>
            <a:endParaRPr lang="it-IT" dirty="0"/>
          </a:p>
        </p:txBody>
      </p:sp>
      <p:sp>
        <p:nvSpPr>
          <p:cNvPr id="3" name="Segnaposto contenuto 2"/>
          <p:cNvSpPr>
            <a:spLocks noGrp="1"/>
          </p:cNvSpPr>
          <p:nvPr>
            <p:ph idx="1"/>
          </p:nvPr>
        </p:nvSpPr>
        <p:spPr>
          <a:xfrm>
            <a:off x="457200" y="1600201"/>
            <a:ext cx="8229600" cy="1651958"/>
          </a:xfrm>
        </p:spPr>
        <p:txBody>
          <a:bodyPr>
            <a:normAutofit lnSpcReduction="10000"/>
          </a:bodyPr>
          <a:lstStyle/>
          <a:p>
            <a:r>
              <a:rPr lang="it-IT" dirty="0" smtClean="0"/>
              <a:t>Due circuiti: </a:t>
            </a:r>
          </a:p>
          <a:p>
            <a:r>
              <a:rPr lang="it-IT" dirty="0" smtClean="0"/>
              <a:t>M-D-M: riproduzione della forza lavoro</a:t>
            </a:r>
          </a:p>
          <a:p>
            <a:r>
              <a:rPr lang="it-IT" dirty="0" smtClean="0"/>
              <a:t>D-M-D: produzione delle merci</a:t>
            </a:r>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24</a:t>
            </a:fld>
            <a:endParaRPr lang="it-IT" dirty="0"/>
          </a:p>
        </p:txBody>
      </p:sp>
      <p:sp>
        <p:nvSpPr>
          <p:cNvPr id="6" name="Rettangolo arrotondato 5"/>
          <p:cNvSpPr/>
          <p:nvPr/>
        </p:nvSpPr>
        <p:spPr>
          <a:xfrm>
            <a:off x="524486" y="3794759"/>
            <a:ext cx="1302588"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Lavoratori</a:t>
            </a:r>
            <a:endParaRPr lang="it-IT" dirty="0"/>
          </a:p>
        </p:txBody>
      </p:sp>
      <p:sp>
        <p:nvSpPr>
          <p:cNvPr id="8" name="Rettangolo arrotondato 7"/>
          <p:cNvSpPr/>
          <p:nvPr/>
        </p:nvSpPr>
        <p:spPr>
          <a:xfrm>
            <a:off x="2104557" y="3794759"/>
            <a:ext cx="107686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M</a:t>
            </a:r>
            <a:r>
              <a:rPr lang="it-IT" sz="1600" baseline="-25000" dirty="0" err="1" smtClean="0"/>
              <a:t>fl</a:t>
            </a:r>
            <a:r>
              <a:rPr lang="it-IT" sz="1600" baseline="-25000" dirty="0" smtClean="0"/>
              <a:t>=</a:t>
            </a:r>
            <a:r>
              <a:rPr lang="it-IT" sz="1600" dirty="0" smtClean="0"/>
              <a:t>Forza lavoro</a:t>
            </a:r>
            <a:endParaRPr lang="it-IT" sz="1600" dirty="0"/>
          </a:p>
        </p:txBody>
      </p:sp>
      <p:sp>
        <p:nvSpPr>
          <p:cNvPr id="9" name="Rettangolo arrotondato 8"/>
          <p:cNvSpPr/>
          <p:nvPr/>
        </p:nvSpPr>
        <p:spPr>
          <a:xfrm>
            <a:off x="3458905" y="3786132"/>
            <a:ext cx="88708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t>D= V</a:t>
            </a:r>
            <a:endParaRPr lang="it-IT" sz="1600" dirty="0"/>
          </a:p>
        </p:txBody>
      </p:sp>
      <p:sp>
        <p:nvSpPr>
          <p:cNvPr id="11" name="Rettangolo arrotondato 10"/>
          <p:cNvSpPr/>
          <p:nvPr/>
        </p:nvSpPr>
        <p:spPr>
          <a:xfrm>
            <a:off x="4666518" y="3786132"/>
            <a:ext cx="124076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M</a:t>
            </a:r>
            <a:r>
              <a:rPr lang="it-IT" sz="1600" baseline="-25000" dirty="0" err="1"/>
              <a:t>s</a:t>
            </a:r>
            <a:r>
              <a:rPr lang="it-IT" sz="1600" dirty="0" smtClean="0"/>
              <a:t> = beni di consumo</a:t>
            </a:r>
            <a:endParaRPr lang="it-IT" sz="1600" dirty="0"/>
          </a:p>
        </p:txBody>
      </p:sp>
      <p:sp>
        <p:nvSpPr>
          <p:cNvPr id="13" name="Rettangolo arrotondato 12"/>
          <p:cNvSpPr/>
          <p:nvPr/>
        </p:nvSpPr>
        <p:spPr>
          <a:xfrm>
            <a:off x="495733" y="5373068"/>
            <a:ext cx="1820173" cy="4232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Circuito D-M-D’</a:t>
            </a:r>
            <a:endParaRPr lang="it-IT" dirty="0"/>
          </a:p>
        </p:txBody>
      </p:sp>
      <p:sp>
        <p:nvSpPr>
          <p:cNvPr id="14" name="Rettangolo arrotondato 13"/>
          <p:cNvSpPr/>
          <p:nvPr/>
        </p:nvSpPr>
        <p:spPr>
          <a:xfrm>
            <a:off x="495733" y="4819247"/>
            <a:ext cx="1302588"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Capitale</a:t>
            </a:r>
            <a:endParaRPr lang="it-IT" dirty="0"/>
          </a:p>
        </p:txBody>
      </p:sp>
      <p:sp>
        <p:nvSpPr>
          <p:cNvPr id="16" name="Rettangolo arrotondato 15"/>
          <p:cNvSpPr/>
          <p:nvPr/>
        </p:nvSpPr>
        <p:spPr>
          <a:xfrm>
            <a:off x="2008086" y="4813413"/>
            <a:ext cx="413349"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t>D</a:t>
            </a:r>
            <a:endParaRPr lang="it-IT" sz="1600" dirty="0"/>
          </a:p>
        </p:txBody>
      </p:sp>
      <p:sp>
        <p:nvSpPr>
          <p:cNvPr id="18" name="Rettangolo arrotondato 17"/>
          <p:cNvSpPr/>
          <p:nvPr/>
        </p:nvSpPr>
        <p:spPr>
          <a:xfrm>
            <a:off x="2657777" y="4824722"/>
            <a:ext cx="938839"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t>M</a:t>
            </a:r>
            <a:r>
              <a:rPr lang="it-IT" sz="1600" baseline="-25000" dirty="0" smtClean="0"/>
              <a:t>K</a:t>
            </a:r>
            <a:r>
              <a:rPr lang="it-IT" sz="1600" dirty="0" smtClean="0"/>
              <a:t> = Capitale</a:t>
            </a:r>
            <a:endParaRPr lang="it-IT" sz="1600" dirty="0"/>
          </a:p>
        </p:txBody>
      </p:sp>
      <p:sp>
        <p:nvSpPr>
          <p:cNvPr id="28" name="Rettangolo arrotondato 27"/>
          <p:cNvSpPr/>
          <p:nvPr/>
        </p:nvSpPr>
        <p:spPr>
          <a:xfrm>
            <a:off x="4666518" y="4594190"/>
            <a:ext cx="1002146" cy="3963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fl</a:t>
            </a:r>
            <a:r>
              <a:rPr lang="it-IT" sz="1600" baseline="-25000" dirty="0" smtClean="0"/>
              <a:t>=</a:t>
            </a:r>
            <a:r>
              <a:rPr lang="it-IT" sz="1600" dirty="0" smtClean="0"/>
              <a:t>Forza lavoro</a:t>
            </a:r>
            <a:endParaRPr lang="it-IT" sz="1600" dirty="0"/>
          </a:p>
        </p:txBody>
      </p:sp>
      <p:sp>
        <p:nvSpPr>
          <p:cNvPr id="30" name="Rettangolo arrotondato 29"/>
          <p:cNvSpPr/>
          <p:nvPr/>
        </p:nvSpPr>
        <p:spPr>
          <a:xfrm>
            <a:off x="3779736" y="5041651"/>
            <a:ext cx="136954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t>M</a:t>
            </a:r>
            <a:r>
              <a:rPr lang="it-IT" sz="1600" baseline="-25000" dirty="0"/>
              <a:t>c</a:t>
            </a:r>
            <a:r>
              <a:rPr lang="it-IT" sz="1600" dirty="0" smtClean="0"/>
              <a:t> = capitale costante</a:t>
            </a:r>
            <a:endParaRPr lang="it-IT" sz="1600" dirty="0"/>
          </a:p>
        </p:txBody>
      </p:sp>
      <p:sp>
        <p:nvSpPr>
          <p:cNvPr id="31" name="Rettangolo arrotondato 30"/>
          <p:cNvSpPr/>
          <p:nvPr/>
        </p:nvSpPr>
        <p:spPr>
          <a:xfrm>
            <a:off x="5745921" y="4488624"/>
            <a:ext cx="1858398" cy="1333536"/>
          </a:xfrm>
          <a:prstGeom prst="round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2" name="CasellaDiTesto 31"/>
          <p:cNvSpPr txBox="1"/>
          <p:nvPr/>
        </p:nvSpPr>
        <p:spPr>
          <a:xfrm>
            <a:off x="5661702" y="4851530"/>
            <a:ext cx="1447191" cy="369332"/>
          </a:xfrm>
          <a:prstGeom prst="rect">
            <a:avLst/>
          </a:prstGeom>
          <a:noFill/>
        </p:spPr>
        <p:txBody>
          <a:bodyPr wrap="none" rtlCol="0" anchor="b">
            <a:spAutoFit/>
          </a:bodyPr>
          <a:lstStyle/>
          <a:p>
            <a:r>
              <a:rPr lang="it-IT" dirty="0" smtClean="0"/>
              <a:t>PRODUZIONE</a:t>
            </a:r>
            <a:endParaRPr lang="it-IT" dirty="0"/>
          </a:p>
        </p:txBody>
      </p:sp>
      <p:sp>
        <p:nvSpPr>
          <p:cNvPr id="35" name="Rettangolo arrotondato 34"/>
          <p:cNvSpPr/>
          <p:nvPr/>
        </p:nvSpPr>
        <p:spPr>
          <a:xfrm>
            <a:off x="6045912" y="4561709"/>
            <a:ext cx="781373" cy="267312"/>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3" name="CasellaDiTesto 32"/>
          <p:cNvSpPr txBox="1"/>
          <p:nvPr/>
        </p:nvSpPr>
        <p:spPr>
          <a:xfrm>
            <a:off x="6026761" y="4488624"/>
            <a:ext cx="811376" cy="369332"/>
          </a:xfrm>
          <a:prstGeom prst="rect">
            <a:avLst/>
          </a:prstGeom>
          <a:noFill/>
        </p:spPr>
        <p:txBody>
          <a:bodyPr wrap="none" rtlCol="0">
            <a:spAutoFit/>
          </a:bodyPr>
          <a:lstStyle/>
          <a:p>
            <a:r>
              <a:rPr lang="it-IT" dirty="0" smtClean="0">
                <a:solidFill>
                  <a:schemeClr val="bg1"/>
                </a:solidFill>
              </a:rPr>
              <a:t>Lavoro</a:t>
            </a:r>
            <a:endParaRPr lang="it-IT" dirty="0">
              <a:solidFill>
                <a:schemeClr val="bg1"/>
              </a:solidFill>
            </a:endParaRPr>
          </a:p>
        </p:txBody>
      </p:sp>
      <p:sp>
        <p:nvSpPr>
          <p:cNvPr id="37" name="Rettangolo arrotondato 36"/>
          <p:cNvSpPr/>
          <p:nvPr/>
        </p:nvSpPr>
        <p:spPr>
          <a:xfrm>
            <a:off x="5806430" y="5201600"/>
            <a:ext cx="1210571" cy="524858"/>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6" name="CasellaDiTesto 35"/>
          <p:cNvSpPr txBox="1"/>
          <p:nvPr/>
        </p:nvSpPr>
        <p:spPr>
          <a:xfrm>
            <a:off x="5766258" y="5128579"/>
            <a:ext cx="1328105" cy="646331"/>
          </a:xfrm>
          <a:prstGeom prst="rect">
            <a:avLst/>
          </a:prstGeom>
          <a:noFill/>
        </p:spPr>
        <p:txBody>
          <a:bodyPr wrap="square" rtlCol="0">
            <a:spAutoFit/>
          </a:bodyPr>
          <a:lstStyle/>
          <a:p>
            <a:r>
              <a:rPr lang="it-IT" dirty="0" smtClean="0">
                <a:solidFill>
                  <a:schemeClr val="bg1"/>
                </a:solidFill>
              </a:rPr>
              <a:t>Mezzi di produzione</a:t>
            </a:r>
            <a:endParaRPr lang="it-IT" dirty="0">
              <a:solidFill>
                <a:schemeClr val="bg1"/>
              </a:solidFill>
            </a:endParaRPr>
          </a:p>
        </p:txBody>
      </p:sp>
      <p:sp>
        <p:nvSpPr>
          <p:cNvPr id="39" name="Rettangolo arrotondato 38"/>
          <p:cNvSpPr/>
          <p:nvPr/>
        </p:nvSpPr>
        <p:spPr>
          <a:xfrm>
            <a:off x="7094363" y="4859554"/>
            <a:ext cx="503518" cy="487793"/>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M’</a:t>
            </a:r>
            <a:endParaRPr lang="it-IT" dirty="0"/>
          </a:p>
        </p:txBody>
      </p:sp>
      <p:sp>
        <p:nvSpPr>
          <p:cNvPr id="19" name="Rettangolo arrotondato 18"/>
          <p:cNvSpPr/>
          <p:nvPr/>
        </p:nvSpPr>
        <p:spPr>
          <a:xfrm>
            <a:off x="3804437" y="4586359"/>
            <a:ext cx="683642"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M</a:t>
            </a:r>
            <a:r>
              <a:rPr lang="it-IT" sz="1600" baseline="-25000" dirty="0" err="1" smtClean="0"/>
              <a:t>w</a:t>
            </a:r>
            <a:r>
              <a:rPr lang="it-IT" sz="1600" dirty="0" smtClean="0"/>
              <a:t> = Salari</a:t>
            </a:r>
            <a:endParaRPr lang="it-IT" sz="1600" dirty="0"/>
          </a:p>
        </p:txBody>
      </p:sp>
      <p:sp>
        <p:nvSpPr>
          <p:cNvPr id="40" name="Rettangolo arrotondato 39"/>
          <p:cNvSpPr/>
          <p:nvPr/>
        </p:nvSpPr>
        <p:spPr>
          <a:xfrm>
            <a:off x="7877011" y="4756072"/>
            <a:ext cx="875426" cy="6237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D+</a:t>
            </a:r>
            <a:r>
              <a:rPr lang="el-GR" dirty="0" smtClean="0">
                <a:latin typeface="Calibri" panose="020F0502020204030204" pitchFamily="34" charset="0"/>
                <a:cs typeface="Calibri" panose="020F0502020204030204" pitchFamily="34" charset="0"/>
              </a:rPr>
              <a:t>Δ</a:t>
            </a:r>
            <a:r>
              <a:rPr lang="it-IT" dirty="0" smtClean="0">
                <a:latin typeface="Calibri" panose="020F0502020204030204" pitchFamily="34" charset="0"/>
                <a:cs typeface="Calibri" panose="020F0502020204030204" pitchFamily="34" charset="0"/>
              </a:rPr>
              <a:t>D</a:t>
            </a:r>
            <a:endParaRPr lang="it-IT" dirty="0"/>
          </a:p>
        </p:txBody>
      </p:sp>
      <p:sp>
        <p:nvSpPr>
          <p:cNvPr id="42" name="Rettangolo arrotondato 41"/>
          <p:cNvSpPr/>
          <p:nvPr/>
        </p:nvSpPr>
        <p:spPr>
          <a:xfrm>
            <a:off x="370936" y="3168874"/>
            <a:ext cx="6059374" cy="109702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3" name="Rettangolo arrotondato 42"/>
          <p:cNvSpPr/>
          <p:nvPr/>
        </p:nvSpPr>
        <p:spPr>
          <a:xfrm>
            <a:off x="457200" y="4425027"/>
            <a:ext cx="8505645" cy="1501320"/>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4" name="Rettangolo arrotondato 43"/>
          <p:cNvSpPr/>
          <p:nvPr/>
        </p:nvSpPr>
        <p:spPr>
          <a:xfrm>
            <a:off x="527974" y="3298963"/>
            <a:ext cx="1820173" cy="4232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Circuito M-D-M</a:t>
            </a:r>
            <a:endParaRPr lang="it-IT" dirty="0"/>
          </a:p>
        </p:txBody>
      </p:sp>
      <p:cxnSp>
        <p:nvCxnSpPr>
          <p:cNvPr id="22" name="Connettore 2 21"/>
          <p:cNvCxnSpPr>
            <a:stCxn id="6" idx="3"/>
            <a:endCxn id="8" idx="1"/>
          </p:cNvCxnSpPr>
          <p:nvPr/>
        </p:nvCxnSpPr>
        <p:spPr>
          <a:xfrm>
            <a:off x="1827074" y="3997480"/>
            <a:ext cx="27748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Connettore 2 46"/>
          <p:cNvCxnSpPr>
            <a:stCxn id="8" idx="3"/>
            <a:endCxn id="9" idx="1"/>
          </p:cNvCxnSpPr>
          <p:nvPr/>
        </p:nvCxnSpPr>
        <p:spPr>
          <a:xfrm flipV="1">
            <a:off x="3181421" y="3988853"/>
            <a:ext cx="277484" cy="86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Connettore 2 48"/>
          <p:cNvCxnSpPr>
            <a:stCxn id="9" idx="3"/>
            <a:endCxn id="11" idx="1"/>
          </p:cNvCxnSpPr>
          <p:nvPr/>
        </p:nvCxnSpPr>
        <p:spPr>
          <a:xfrm>
            <a:off x="4345989" y="3988853"/>
            <a:ext cx="32052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6" name="Connettore diritto 55"/>
          <p:cNvCxnSpPr>
            <a:stCxn id="8" idx="2"/>
          </p:cNvCxnSpPr>
          <p:nvPr/>
        </p:nvCxnSpPr>
        <p:spPr>
          <a:xfrm>
            <a:off x="2642989" y="4200200"/>
            <a:ext cx="0" cy="22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nettore diritto 57"/>
          <p:cNvCxnSpPr/>
          <p:nvPr/>
        </p:nvCxnSpPr>
        <p:spPr>
          <a:xfrm>
            <a:off x="2638198" y="4427915"/>
            <a:ext cx="2529393" cy="11329"/>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Connettore 2 65"/>
          <p:cNvCxnSpPr>
            <a:endCxn id="28" idx="0"/>
          </p:cNvCxnSpPr>
          <p:nvPr/>
        </p:nvCxnSpPr>
        <p:spPr>
          <a:xfrm>
            <a:off x="5167188" y="4439244"/>
            <a:ext cx="403" cy="1549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Connettore 2 69"/>
          <p:cNvCxnSpPr>
            <a:stCxn id="19" idx="0"/>
            <a:endCxn id="9" idx="2"/>
          </p:cNvCxnSpPr>
          <p:nvPr/>
        </p:nvCxnSpPr>
        <p:spPr>
          <a:xfrm flipH="1" flipV="1">
            <a:off x="3902447" y="4191573"/>
            <a:ext cx="243811" cy="3947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Connettore 2 71"/>
          <p:cNvCxnSpPr>
            <a:stCxn id="14" idx="3"/>
            <a:endCxn id="16" idx="1"/>
          </p:cNvCxnSpPr>
          <p:nvPr/>
        </p:nvCxnSpPr>
        <p:spPr>
          <a:xfrm flipV="1">
            <a:off x="1798321" y="5016134"/>
            <a:ext cx="209765" cy="58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4" name="Connettore 2 73"/>
          <p:cNvCxnSpPr>
            <a:stCxn id="16" idx="3"/>
            <a:endCxn id="18" idx="1"/>
          </p:cNvCxnSpPr>
          <p:nvPr/>
        </p:nvCxnSpPr>
        <p:spPr>
          <a:xfrm>
            <a:off x="2421435" y="5016134"/>
            <a:ext cx="236342" cy="113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Connettore 2 75"/>
          <p:cNvCxnSpPr>
            <a:stCxn id="18" idx="3"/>
            <a:endCxn id="30" idx="1"/>
          </p:cNvCxnSpPr>
          <p:nvPr/>
        </p:nvCxnSpPr>
        <p:spPr>
          <a:xfrm>
            <a:off x="3596616" y="5027443"/>
            <a:ext cx="183120" cy="2169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Connettore 2 77"/>
          <p:cNvCxnSpPr>
            <a:stCxn id="18" idx="3"/>
            <a:endCxn id="19" idx="1"/>
          </p:cNvCxnSpPr>
          <p:nvPr/>
        </p:nvCxnSpPr>
        <p:spPr>
          <a:xfrm flipV="1">
            <a:off x="3596616" y="4789080"/>
            <a:ext cx="207821" cy="2383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0" name="Connettore 2 79"/>
          <p:cNvCxnSpPr>
            <a:stCxn id="19" idx="3"/>
            <a:endCxn id="28" idx="1"/>
          </p:cNvCxnSpPr>
          <p:nvPr/>
        </p:nvCxnSpPr>
        <p:spPr>
          <a:xfrm>
            <a:off x="4488079" y="4789080"/>
            <a:ext cx="178439" cy="32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2" name="Connettore 2 81"/>
          <p:cNvCxnSpPr>
            <a:endCxn id="33" idx="1"/>
          </p:cNvCxnSpPr>
          <p:nvPr/>
        </p:nvCxnSpPr>
        <p:spPr>
          <a:xfrm flipV="1">
            <a:off x="5668664" y="4673290"/>
            <a:ext cx="358097" cy="11905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4" name="Connettore 2 83"/>
          <p:cNvCxnSpPr>
            <a:stCxn id="30" idx="3"/>
            <a:endCxn id="36" idx="1"/>
          </p:cNvCxnSpPr>
          <p:nvPr/>
        </p:nvCxnSpPr>
        <p:spPr>
          <a:xfrm>
            <a:off x="5149280" y="5244372"/>
            <a:ext cx="616978" cy="2073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6" name="Connettore 2 85"/>
          <p:cNvCxnSpPr>
            <a:stCxn id="33" idx="3"/>
          </p:cNvCxnSpPr>
          <p:nvPr/>
        </p:nvCxnSpPr>
        <p:spPr>
          <a:xfrm>
            <a:off x="6838137" y="4673290"/>
            <a:ext cx="270756" cy="31721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8" name="Connettore 2 87"/>
          <p:cNvCxnSpPr/>
          <p:nvPr/>
        </p:nvCxnSpPr>
        <p:spPr>
          <a:xfrm flipV="1">
            <a:off x="6973515" y="5240834"/>
            <a:ext cx="128113" cy="17953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91" name="Connettore 2 90"/>
          <p:cNvCxnSpPr>
            <a:stCxn id="39" idx="3"/>
            <a:endCxn id="40" idx="1"/>
          </p:cNvCxnSpPr>
          <p:nvPr/>
        </p:nvCxnSpPr>
        <p:spPr>
          <a:xfrm flipV="1">
            <a:off x="7597881" y="5067964"/>
            <a:ext cx="279130" cy="354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6012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diverso ruolo di </a:t>
            </a:r>
            <a:r>
              <a:rPr lang="it-IT" i="1" dirty="0" smtClean="0"/>
              <a:t>C</a:t>
            </a:r>
            <a:r>
              <a:rPr lang="it-IT" dirty="0" smtClean="0"/>
              <a:t> e </a:t>
            </a:r>
            <a:r>
              <a:rPr lang="it-IT" i="1" dirty="0" smtClean="0"/>
              <a:t>V</a:t>
            </a:r>
            <a:endParaRPr lang="it-IT" i="1" dirty="0"/>
          </a:p>
        </p:txBody>
      </p:sp>
      <p:sp>
        <p:nvSpPr>
          <p:cNvPr id="3" name="Segnaposto contenuto 2"/>
          <p:cNvSpPr>
            <a:spLocks noGrp="1"/>
          </p:cNvSpPr>
          <p:nvPr>
            <p:ph idx="1"/>
          </p:nvPr>
        </p:nvSpPr>
        <p:spPr/>
        <p:txBody>
          <a:bodyPr>
            <a:normAutofit fontScale="85000" lnSpcReduction="20000"/>
          </a:bodyPr>
          <a:lstStyle/>
          <a:p>
            <a:r>
              <a:rPr lang="it-IT" dirty="0" smtClean="0"/>
              <a:t>Il capitale costante è formato da mezzi di produzione che sono consumati </a:t>
            </a:r>
            <a:r>
              <a:rPr lang="it-IT" b="1" dirty="0" smtClean="0"/>
              <a:t>nel</a:t>
            </a:r>
            <a:r>
              <a:rPr lang="it-IT" dirty="0" smtClean="0"/>
              <a:t> </a:t>
            </a:r>
            <a:r>
              <a:rPr lang="it-IT" b="1" dirty="0" smtClean="0"/>
              <a:t>processo produttivo </a:t>
            </a:r>
            <a:r>
              <a:rPr lang="it-IT" dirty="0" smtClean="0">
                <a:sym typeface="Symbol" panose="05050102010706020507" pitchFamily="18" charset="2"/>
              </a:rPr>
              <a:t> valore d’uso nella produzione</a:t>
            </a:r>
          </a:p>
          <a:p>
            <a:r>
              <a:rPr lang="it-IT" dirty="0" smtClean="0">
                <a:sym typeface="Symbol" panose="05050102010706020507" pitchFamily="18" charset="2"/>
              </a:rPr>
              <a:t>Il capitale variabile è formato da beni di sussistenza che sono consumati dai lavoratori </a:t>
            </a:r>
            <a:r>
              <a:rPr lang="it-IT" b="1" dirty="0" smtClean="0">
                <a:sym typeface="Symbol" panose="05050102010706020507" pitchFamily="18" charset="2"/>
              </a:rPr>
              <a:t>al di fuori del processo produttivo</a:t>
            </a:r>
            <a:r>
              <a:rPr lang="it-IT" dirty="0" smtClean="0">
                <a:sym typeface="Symbol" panose="05050102010706020507" pitchFamily="18" charset="2"/>
              </a:rPr>
              <a:t>  valore d’uso = consumo di reddito. </a:t>
            </a:r>
            <a:r>
              <a:rPr lang="it-IT" i="1" dirty="0" smtClean="0">
                <a:sym typeface="Symbol" panose="05050102010706020507" pitchFamily="18" charset="2"/>
              </a:rPr>
              <a:t>V</a:t>
            </a:r>
            <a:r>
              <a:rPr lang="it-IT" dirty="0" smtClean="0">
                <a:sym typeface="Symbol" panose="05050102010706020507" pitchFamily="18" charset="2"/>
              </a:rPr>
              <a:t> non entra nel processo produttivo</a:t>
            </a:r>
          </a:p>
          <a:p>
            <a:r>
              <a:rPr lang="it-IT" dirty="0" smtClean="0">
                <a:sym typeface="Symbol" panose="05050102010706020507" pitchFamily="18" charset="2"/>
              </a:rPr>
              <a:t>Nel processo produttivo entrano i mezzi di produzione, che hanno già un valore </a:t>
            </a:r>
            <a:r>
              <a:rPr lang="it-IT" i="1" dirty="0" smtClean="0">
                <a:sym typeface="Symbol" panose="05050102010706020507" pitchFamily="18" charset="2"/>
              </a:rPr>
              <a:t>C </a:t>
            </a:r>
            <a:r>
              <a:rPr lang="it-IT" dirty="0" smtClean="0">
                <a:sym typeface="Symbol" panose="05050102010706020507" pitchFamily="18" charset="2"/>
              </a:rPr>
              <a:t> e il lavoro, che è attività umana e non un valore. E’ il lavoro che crea il nuovo valore = reddito.</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25</a:t>
            </a:fld>
            <a:endParaRPr lang="it-IT" dirty="0"/>
          </a:p>
        </p:txBody>
      </p:sp>
    </p:spTree>
    <p:extLst>
      <p:ext uri="{BB962C8B-B14F-4D97-AF65-F5344CB8AC3E}">
        <p14:creationId xmlns:p14="http://schemas.microsoft.com/office/powerpoint/2010/main" val="3278407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44067C5-AC73-4095-B588-72675EA18C78}" type="slidenum">
              <a:rPr lang="it-IT" altLang="it-IT" sz="1400" smtClean="0"/>
              <a:pPr eaLnBrk="1" hangingPunct="1"/>
              <a:t>26</a:t>
            </a:fld>
            <a:endParaRPr lang="it-IT" altLang="it-IT" sz="1400" smtClean="0"/>
          </a:p>
        </p:txBody>
      </p:sp>
      <p:sp>
        <p:nvSpPr>
          <p:cNvPr id="11266" name="Rectangle 2"/>
          <p:cNvSpPr>
            <a:spLocks noGrp="1" noChangeArrowheads="1"/>
          </p:cNvSpPr>
          <p:nvPr>
            <p:ph type="title"/>
          </p:nvPr>
        </p:nvSpPr>
        <p:spPr/>
        <p:txBody>
          <a:bodyPr>
            <a:normAutofit fontScale="90000"/>
          </a:bodyPr>
          <a:lstStyle/>
          <a:p>
            <a:pPr eaLnBrk="1" hangingPunct="1">
              <a:defRPr/>
            </a:pPr>
            <a:r>
              <a:rPr lang="it-IT" smtClean="0"/>
              <a:t>Marx e la trasformazione</a:t>
            </a:r>
          </a:p>
        </p:txBody>
      </p:sp>
      <p:sp>
        <p:nvSpPr>
          <p:cNvPr id="11267" name="Rectangle 3"/>
          <p:cNvSpPr>
            <a:spLocks noGrp="1" noChangeArrowheads="1"/>
          </p:cNvSpPr>
          <p:nvPr>
            <p:ph type="body" idx="1"/>
          </p:nvPr>
        </p:nvSpPr>
        <p:spPr>
          <a:xfrm>
            <a:off x="685800" y="1981200"/>
            <a:ext cx="7772400" cy="1752600"/>
          </a:xfrm>
        </p:spPr>
        <p:txBody>
          <a:bodyPr/>
          <a:lstStyle/>
          <a:p>
            <a:pPr eaLnBrk="1" hangingPunct="1"/>
            <a:r>
              <a:rPr lang="it-IT" altLang="it-IT" smtClean="0"/>
              <a:t>Due settori di produzione: Grano e ferro</a:t>
            </a:r>
          </a:p>
          <a:p>
            <a:pPr eaLnBrk="1" hangingPunct="1"/>
            <a:r>
              <a:rPr lang="it-IT" altLang="it-IT" smtClean="0"/>
              <a:t>Grano=bassa composizione organica</a:t>
            </a:r>
          </a:p>
          <a:p>
            <a:pPr eaLnBrk="1" hangingPunct="1"/>
            <a:r>
              <a:rPr lang="it-IT" altLang="it-IT" smtClean="0"/>
              <a:t>Ferro alta composizione organica</a:t>
            </a:r>
          </a:p>
        </p:txBody>
      </p:sp>
      <p:graphicFrame>
        <p:nvGraphicFramePr>
          <p:cNvPr id="84992" name="Object 0"/>
          <p:cNvGraphicFramePr>
            <a:graphicFrameLocks noChangeAspect="1"/>
          </p:cNvGraphicFramePr>
          <p:nvPr/>
        </p:nvGraphicFramePr>
        <p:xfrm>
          <a:off x="1219200" y="3733800"/>
          <a:ext cx="2590800" cy="935038"/>
        </p:xfrm>
        <a:graphic>
          <a:graphicData uri="http://schemas.openxmlformats.org/presentationml/2006/ole">
            <mc:AlternateContent xmlns:mc="http://schemas.openxmlformats.org/markup-compatibility/2006">
              <mc:Choice xmlns:v="urn:schemas-microsoft-com:vml" Requires="v">
                <p:oleObj spid="_x0000_s6188" r:id="rId4" imgW="1270000" imgH="457200" progId="Equation.3">
                  <p:embed/>
                </p:oleObj>
              </mc:Choice>
              <mc:Fallback>
                <p:oleObj r:id="rId4" imgW="1270000" imgH="457200" progId="Equation.3">
                  <p:embed/>
                  <p:pic>
                    <p:nvPicPr>
                      <p:cNvPr id="84992"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733800"/>
                        <a:ext cx="2590800" cy="935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3" name="Object 1"/>
          <p:cNvGraphicFramePr>
            <a:graphicFrameLocks noChangeAspect="1"/>
          </p:cNvGraphicFramePr>
          <p:nvPr/>
        </p:nvGraphicFramePr>
        <p:xfrm>
          <a:off x="4876800" y="3581400"/>
          <a:ext cx="1666875" cy="1905000"/>
        </p:xfrm>
        <a:graphic>
          <a:graphicData uri="http://schemas.openxmlformats.org/presentationml/2006/ole">
            <mc:AlternateContent xmlns:mc="http://schemas.openxmlformats.org/markup-compatibility/2006">
              <mc:Choice xmlns:v="urn:schemas-microsoft-com:vml" Requires="v">
                <p:oleObj spid="_x0000_s6189" r:id="rId6" imgW="736600" imgH="838200" progId="Equation.3">
                  <p:embed/>
                </p:oleObj>
              </mc:Choice>
              <mc:Fallback>
                <p:oleObj r:id="rId6" imgW="736600" imgH="838200" progId="Equation.3">
                  <p:embed/>
                  <p:pic>
                    <p:nvPicPr>
                      <p:cNvPr id="84993"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3581400"/>
                        <a:ext cx="1666875"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72" name="Text Box 8"/>
          <p:cNvSpPr txBox="1">
            <a:spLocks noChangeArrowheads="1"/>
          </p:cNvSpPr>
          <p:nvPr/>
        </p:nvSpPr>
        <p:spPr bwMode="auto">
          <a:xfrm>
            <a:off x="1219200" y="5562600"/>
            <a:ext cx="6629400" cy="579438"/>
          </a:xfrm>
          <a:prstGeom prst="rect">
            <a:avLst/>
          </a:prstGeom>
          <a:noFill/>
          <a:ln w="9525">
            <a:noFill/>
            <a:miter lim="800000"/>
            <a:headEnd/>
            <a:tailEnd/>
          </a:ln>
          <a:effectLst/>
        </p:spPr>
        <p:txBody>
          <a:bodyPr>
            <a:spAutoFit/>
          </a:bodyPr>
          <a:lstStyle/>
          <a:p>
            <a:pPr algn="l" eaLnBrk="0" hangingPunct="0">
              <a:spcBef>
                <a:spcPct val="50000"/>
              </a:spcBef>
              <a:defRPr/>
            </a:pPr>
            <a:r>
              <a:rPr lang="it-IT" sz="3200" b="1" i="1">
                <a:solidFill>
                  <a:srgbClr val="CC0000"/>
                </a:solidFill>
                <a:effectLst>
                  <a:outerShdw blurRad="38100" dist="38100" dir="2700000" algn="tl">
                    <a:srgbClr val="000000"/>
                  </a:outerShdw>
                </a:effectLst>
              </a:rPr>
              <a:t>r</a:t>
            </a:r>
            <a:r>
              <a:rPr lang="it-IT" sz="3600" b="1" i="1" baseline="-25000">
                <a:solidFill>
                  <a:srgbClr val="CC0000"/>
                </a:solidFill>
                <a:effectLst>
                  <a:outerShdw blurRad="38100" dist="38100" dir="2700000" algn="tl">
                    <a:srgbClr val="000000"/>
                  </a:outerShdw>
                </a:effectLst>
              </a:rPr>
              <a:t>a</a:t>
            </a:r>
            <a:r>
              <a:rPr lang="it-IT" sz="3200" b="1">
                <a:solidFill>
                  <a:srgbClr val="CC0000"/>
                </a:solidFill>
                <a:effectLst>
                  <a:outerShdw blurRad="38100" dist="38100" dir="2700000" algn="tl">
                    <a:srgbClr val="000000"/>
                  </a:outerShdw>
                </a:effectLst>
              </a:rPr>
              <a:t>=</a:t>
            </a:r>
            <a:r>
              <a:rPr lang="it-IT" sz="3200" b="1" i="1">
                <a:solidFill>
                  <a:srgbClr val="CC0000"/>
                </a:solidFill>
                <a:effectLst>
                  <a:outerShdw blurRad="38100" dist="38100" dir="2700000" algn="tl">
                    <a:srgbClr val="000000"/>
                  </a:outerShdw>
                </a:effectLst>
              </a:rPr>
              <a:t>r</a:t>
            </a:r>
            <a:r>
              <a:rPr lang="it-IT" sz="3600" b="1" i="1" baseline="-25000">
                <a:solidFill>
                  <a:srgbClr val="CC0000"/>
                </a:solidFill>
                <a:effectLst>
                  <a:outerShdw blurRad="38100" dist="38100" dir="2700000" algn="tl">
                    <a:srgbClr val="000000"/>
                  </a:outerShdw>
                </a:effectLst>
              </a:rPr>
              <a:t>f </a:t>
            </a:r>
            <a:r>
              <a:rPr lang="it-IT" sz="3200" b="1" i="1" baseline="-25000">
                <a:solidFill>
                  <a:srgbClr val="CC0000"/>
                </a:solidFill>
                <a:effectLst>
                  <a:outerShdw blurRad="38100" dist="38100" dir="2700000" algn="tl">
                    <a:srgbClr val="000000"/>
                  </a:outerShdw>
                </a:effectLst>
              </a:rPr>
              <a:t>  </a:t>
            </a:r>
            <a:r>
              <a:rPr lang="it-IT" sz="3200" b="1" i="1">
                <a:solidFill>
                  <a:srgbClr val="CC0000"/>
                </a:solidFill>
                <a:effectLst>
                  <a:outerShdw blurRad="38100" dist="38100" dir="2700000" algn="tl">
                    <a:srgbClr val="000000"/>
                  </a:outerShdw>
                </a:effectLst>
              </a:rPr>
              <a:t>solo se</a:t>
            </a:r>
            <a:r>
              <a:rPr lang="it-IT" sz="3200" b="1" i="1" baseline="-25000">
                <a:solidFill>
                  <a:srgbClr val="CC0000"/>
                </a:solidFill>
                <a:effectLst>
                  <a:outerShdw blurRad="38100" dist="38100" dir="2700000" algn="tl">
                    <a:srgbClr val="000000"/>
                  </a:outerShdw>
                </a:effectLst>
              </a:rPr>
              <a:t> </a:t>
            </a:r>
            <a:r>
              <a:rPr lang="it-IT" sz="3200" b="1" i="1">
                <a:solidFill>
                  <a:srgbClr val="CC0000"/>
                </a:solidFill>
                <a:effectLst>
                  <a:outerShdw blurRad="38100" dist="38100" dir="2700000" algn="tl">
                    <a:srgbClr val="000000"/>
                  </a:outerShdw>
                </a:effectLst>
              </a:rPr>
              <a:t>q</a:t>
            </a:r>
            <a:r>
              <a:rPr lang="it-IT" sz="3200" b="1" i="1" baseline="-25000">
                <a:solidFill>
                  <a:srgbClr val="CC0000"/>
                </a:solidFill>
                <a:effectLst>
                  <a:outerShdw blurRad="38100" dist="38100" dir="2700000" algn="tl">
                    <a:srgbClr val="000000"/>
                  </a:outerShdw>
                </a:effectLst>
              </a:rPr>
              <a:t>a</a:t>
            </a:r>
            <a:r>
              <a:rPr lang="it-IT" sz="3200" b="1" i="1">
                <a:solidFill>
                  <a:srgbClr val="CC0000"/>
                </a:solidFill>
                <a:effectLst>
                  <a:outerShdw blurRad="38100" dist="38100" dir="2700000" algn="tl">
                    <a:srgbClr val="000000"/>
                  </a:outerShdw>
                </a:effectLst>
              </a:rPr>
              <a:t>=q</a:t>
            </a:r>
            <a:r>
              <a:rPr lang="it-IT" sz="3200" b="1" i="1" baseline="-25000">
                <a:solidFill>
                  <a:srgbClr val="CC0000"/>
                </a:solidFill>
                <a:effectLst>
                  <a:outerShdw blurRad="38100" dist="38100" dir="2700000" algn="tl">
                    <a:srgbClr val="000000"/>
                  </a:outerShdw>
                </a:effectLst>
              </a:rPr>
              <a:t>f           </a:t>
            </a:r>
            <a:r>
              <a:rPr lang="it-IT" sz="3200" b="1">
                <a:solidFill>
                  <a:srgbClr val="CC0000"/>
                </a:solidFill>
                <a:effectLst>
                  <a:outerShdw blurRad="38100" dist="38100" dir="2700000" algn="tl">
                    <a:srgbClr val="000000"/>
                  </a:outerShdw>
                </a:effectLst>
              </a:rPr>
              <a:t>contraddizione</a:t>
            </a:r>
            <a:endParaRPr lang="it-IT" sz="3600" b="1" i="1">
              <a:solidFill>
                <a:srgbClr val="CC0000"/>
              </a:solidFill>
              <a:effectLst>
                <a:outerShdw blurRad="38100" dist="38100" dir="2700000" algn="tl">
                  <a:srgbClr val="000000"/>
                </a:outerShdw>
              </a:effectLst>
            </a:endParaRPr>
          </a:p>
        </p:txBody>
      </p:sp>
    </p:spTree>
    <p:extLst>
      <p:ext uri="{BB962C8B-B14F-4D97-AF65-F5344CB8AC3E}">
        <p14:creationId xmlns:p14="http://schemas.microsoft.com/office/powerpoint/2010/main" val="7241688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500" fill="hold"/>
                                        <p:tgtEl>
                                          <p:spTgt spid="1126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26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p:cTn id="13" dur="500" fill="hold"/>
                                        <p:tgtEl>
                                          <p:spTgt spid="1126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126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p:cTn id="19" dur="500" fill="hold"/>
                                        <p:tgtEl>
                                          <p:spTgt spid="1126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126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84992"/>
                                        </p:tgtEl>
                                        <p:attrNameLst>
                                          <p:attrName>style.visibility</p:attrName>
                                        </p:attrNameLst>
                                      </p:cBhvr>
                                      <p:to>
                                        <p:strVal val="visible"/>
                                      </p:to>
                                    </p:set>
                                    <p:anim calcmode="lin" valueType="num">
                                      <p:cBhvr>
                                        <p:cTn id="25" dur="500" fill="hold"/>
                                        <p:tgtEl>
                                          <p:spTgt spid="84992"/>
                                        </p:tgtEl>
                                        <p:attrNameLst>
                                          <p:attrName>ppt_w</p:attrName>
                                        </p:attrNameLst>
                                      </p:cBhvr>
                                      <p:tavLst>
                                        <p:tav tm="0">
                                          <p:val>
                                            <p:fltVal val="0"/>
                                          </p:val>
                                        </p:tav>
                                        <p:tav tm="100000">
                                          <p:val>
                                            <p:strVal val="#ppt_w"/>
                                          </p:val>
                                        </p:tav>
                                      </p:tavLst>
                                    </p:anim>
                                    <p:anim calcmode="lin" valueType="num">
                                      <p:cBhvr>
                                        <p:cTn id="26" dur="500" fill="hold"/>
                                        <p:tgtEl>
                                          <p:spTgt spid="84992"/>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84993"/>
                                        </p:tgtEl>
                                        <p:attrNameLst>
                                          <p:attrName>style.visibility</p:attrName>
                                        </p:attrNameLst>
                                      </p:cBhvr>
                                      <p:to>
                                        <p:strVal val="visible"/>
                                      </p:to>
                                    </p:set>
                                    <p:anim calcmode="lin" valueType="num">
                                      <p:cBhvr>
                                        <p:cTn id="31" dur="500" fill="hold"/>
                                        <p:tgtEl>
                                          <p:spTgt spid="84993"/>
                                        </p:tgtEl>
                                        <p:attrNameLst>
                                          <p:attrName>ppt_w</p:attrName>
                                        </p:attrNameLst>
                                      </p:cBhvr>
                                      <p:tavLst>
                                        <p:tav tm="0">
                                          <p:val>
                                            <p:fltVal val="0"/>
                                          </p:val>
                                        </p:tav>
                                        <p:tav tm="100000">
                                          <p:val>
                                            <p:strVal val="#ppt_w"/>
                                          </p:val>
                                        </p:tav>
                                      </p:tavLst>
                                    </p:anim>
                                    <p:anim calcmode="lin" valueType="num">
                                      <p:cBhvr>
                                        <p:cTn id="32" dur="500" fill="hold"/>
                                        <p:tgtEl>
                                          <p:spTgt spid="84993"/>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1272"/>
                                        </p:tgtEl>
                                        <p:attrNameLst>
                                          <p:attrName>style.visibility</p:attrName>
                                        </p:attrNameLst>
                                      </p:cBhvr>
                                      <p:to>
                                        <p:strVal val="visible"/>
                                      </p:to>
                                    </p:set>
                                    <p:anim calcmode="lin" valueType="num">
                                      <p:cBhvr>
                                        <p:cTn id="37" dur="500" fill="hold"/>
                                        <p:tgtEl>
                                          <p:spTgt spid="11272"/>
                                        </p:tgtEl>
                                        <p:attrNameLst>
                                          <p:attrName>ppt_w</p:attrName>
                                        </p:attrNameLst>
                                      </p:cBhvr>
                                      <p:tavLst>
                                        <p:tav tm="0">
                                          <p:val>
                                            <p:fltVal val="0"/>
                                          </p:val>
                                        </p:tav>
                                        <p:tav tm="100000">
                                          <p:val>
                                            <p:strVal val="#ppt_w"/>
                                          </p:val>
                                        </p:tav>
                                      </p:tavLst>
                                    </p:anim>
                                    <p:anim calcmode="lin" valueType="num">
                                      <p:cBhvr>
                                        <p:cTn id="38" dur="500" fill="hold"/>
                                        <p:tgtEl>
                                          <p:spTgt spid="112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P spid="1127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C6FCCF6-F5DA-46E7-926E-D530CB2184D5}" type="slidenum">
              <a:rPr lang="it-IT" altLang="it-IT" sz="1400" smtClean="0"/>
              <a:pPr eaLnBrk="1" hangingPunct="1"/>
              <a:t>27</a:t>
            </a:fld>
            <a:endParaRPr lang="it-IT" altLang="it-IT" sz="1400" smtClean="0"/>
          </a:p>
        </p:txBody>
      </p:sp>
      <p:sp>
        <p:nvSpPr>
          <p:cNvPr id="37890" name="Rectangle 2"/>
          <p:cNvSpPr>
            <a:spLocks noGrp="1" noChangeArrowheads="1"/>
          </p:cNvSpPr>
          <p:nvPr>
            <p:ph type="title"/>
          </p:nvPr>
        </p:nvSpPr>
        <p:spPr>
          <a:xfrm>
            <a:off x="381000" y="1096834"/>
            <a:ext cx="8229600" cy="557946"/>
          </a:xfrm>
        </p:spPr>
        <p:txBody>
          <a:bodyPr>
            <a:normAutofit fontScale="90000"/>
          </a:bodyPr>
          <a:lstStyle/>
          <a:p>
            <a:pPr eaLnBrk="1" hangingPunct="1">
              <a:defRPr/>
            </a:pPr>
            <a:r>
              <a:rPr lang="it-IT" dirty="0" smtClean="0"/>
              <a:t>“Trasformazione dei valori in prezzi di produzione”</a:t>
            </a:r>
          </a:p>
        </p:txBody>
      </p:sp>
      <p:sp>
        <p:nvSpPr>
          <p:cNvPr id="37891" name="Text Box 3"/>
          <p:cNvSpPr txBox="1">
            <a:spLocks noChangeArrowheads="1"/>
          </p:cNvSpPr>
          <p:nvPr/>
        </p:nvSpPr>
        <p:spPr bwMode="auto">
          <a:xfrm>
            <a:off x="924098" y="1929801"/>
            <a:ext cx="7010400" cy="707886"/>
          </a:xfrm>
          <a:prstGeom prst="rect">
            <a:avLst/>
          </a:prstGeom>
          <a:noFill/>
          <a:ln w="9525">
            <a:noFill/>
            <a:miter lim="800000"/>
            <a:headEnd/>
            <a:tailEnd/>
          </a:ln>
          <a:effectLst/>
        </p:spPr>
        <p:txBody>
          <a:bodyPr>
            <a:spAutoFit/>
          </a:bodyPr>
          <a:lstStyle/>
          <a:p>
            <a:pPr algn="l" eaLnBrk="0" hangingPunct="0">
              <a:spcBef>
                <a:spcPct val="50000"/>
              </a:spcBef>
              <a:defRPr/>
            </a:pPr>
            <a:r>
              <a:rPr lang="it-IT" sz="2000" dirty="0"/>
              <a:t>Partendo dai </a:t>
            </a:r>
            <a:r>
              <a:rPr lang="it-IT" sz="2000" b="1" dirty="0">
                <a:solidFill>
                  <a:srgbClr val="CC0000"/>
                </a:solidFill>
                <a:effectLst>
                  <a:outerShdw blurRad="38100" dist="38100" dir="2700000" algn="tl">
                    <a:srgbClr val="000000"/>
                  </a:outerShdw>
                </a:effectLst>
              </a:rPr>
              <a:t>valori</a:t>
            </a:r>
            <a:r>
              <a:rPr lang="it-IT" sz="2000" dirty="0"/>
              <a:t>, secondo </a:t>
            </a:r>
            <a:r>
              <a:rPr lang="it-IT" sz="2000" dirty="0" err="1"/>
              <a:t>Marx</a:t>
            </a:r>
            <a:r>
              <a:rPr lang="it-IT" sz="2000" dirty="0"/>
              <a:t> si potevano calcolare i </a:t>
            </a:r>
            <a:r>
              <a:rPr lang="it-IT" sz="2000" b="1" dirty="0">
                <a:solidFill>
                  <a:srgbClr val="CC0000"/>
                </a:solidFill>
                <a:effectLst>
                  <a:outerShdw blurRad="38100" dist="38100" dir="2700000" algn="tl">
                    <a:srgbClr val="000000"/>
                  </a:outerShdw>
                </a:effectLst>
              </a:rPr>
              <a:t>prezzi di equilibrio</a:t>
            </a:r>
            <a:r>
              <a:rPr lang="it-IT" sz="2000" dirty="0"/>
              <a:t> (di produzione)</a:t>
            </a:r>
          </a:p>
        </p:txBody>
      </p:sp>
      <p:sp>
        <p:nvSpPr>
          <p:cNvPr id="37892" name="Text Box 4"/>
          <p:cNvSpPr txBox="1">
            <a:spLocks noChangeArrowheads="1"/>
          </p:cNvSpPr>
          <p:nvPr/>
        </p:nvSpPr>
        <p:spPr bwMode="auto">
          <a:xfrm>
            <a:off x="962025" y="2566561"/>
            <a:ext cx="7848600" cy="1015663"/>
          </a:xfrm>
          <a:prstGeom prst="rect">
            <a:avLst/>
          </a:prstGeom>
          <a:noFill/>
          <a:ln w="9525">
            <a:noFill/>
            <a:miter lim="800000"/>
            <a:headEnd/>
            <a:tailEnd/>
          </a:ln>
          <a:effectLst/>
        </p:spPr>
        <p:txBody>
          <a:bodyPr>
            <a:spAutoFit/>
          </a:bodyPr>
          <a:lstStyle/>
          <a:p>
            <a:pPr algn="l" eaLnBrk="0" hangingPunct="0">
              <a:defRPr/>
            </a:pPr>
            <a:r>
              <a:rPr lang="it-IT" sz="2000" b="1" dirty="0">
                <a:solidFill>
                  <a:srgbClr val="CC0000"/>
                </a:solidFill>
                <a:effectLst>
                  <a:outerShdw blurRad="38100" dist="38100" dir="2700000" algn="tl">
                    <a:srgbClr val="000000"/>
                  </a:outerShdw>
                </a:effectLst>
              </a:rPr>
              <a:t>Saggio di profitto medio</a:t>
            </a:r>
            <a:r>
              <a:rPr lang="it-IT" sz="2000" dirty="0">
                <a:solidFill>
                  <a:srgbClr val="CC0000"/>
                </a:solidFill>
              </a:rPr>
              <a:t> = </a:t>
            </a:r>
          </a:p>
          <a:p>
            <a:pPr algn="l" eaLnBrk="0" hangingPunct="0">
              <a:defRPr/>
            </a:pPr>
            <a:r>
              <a:rPr lang="it-IT" sz="2000" dirty="0"/>
              <a:t>somma dei plusvalori / somma dei capitali costanti e variabili:</a:t>
            </a:r>
          </a:p>
          <a:p>
            <a:pPr algn="l" eaLnBrk="0" hangingPunct="0">
              <a:defRPr/>
            </a:pPr>
            <a:r>
              <a:rPr lang="it-IT" sz="2000" b="1" i="1" dirty="0">
                <a:latin typeface="Garamond" pitchFamily="18" charset="0"/>
                <a:cs typeface="Times New Roman" pitchFamily="18" charset="0"/>
              </a:rPr>
              <a:t>r</a:t>
            </a:r>
            <a:r>
              <a:rPr lang="it-IT" sz="2000" b="1" i="1" dirty="0" smtClean="0">
                <a:latin typeface="Garamond" pitchFamily="18" charset="0"/>
                <a:cs typeface="Times New Roman" pitchFamily="18" charset="0"/>
              </a:rPr>
              <a:t>=</a:t>
            </a:r>
            <a:endParaRPr lang="it-IT" sz="2000" dirty="0"/>
          </a:p>
        </p:txBody>
      </p:sp>
      <p:sp>
        <p:nvSpPr>
          <p:cNvPr id="37893" name="Text Box 5"/>
          <p:cNvSpPr txBox="1">
            <a:spLocks noChangeArrowheads="1"/>
          </p:cNvSpPr>
          <p:nvPr/>
        </p:nvSpPr>
        <p:spPr bwMode="auto">
          <a:xfrm>
            <a:off x="838200" y="3867594"/>
            <a:ext cx="77724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dirty="0"/>
              <a:t>Il saggio di profitto medio è applicato ai </a:t>
            </a:r>
            <a:r>
              <a:rPr lang="it-IT" altLang="it-IT" dirty="0" smtClean="0"/>
              <a:t>costi in valore </a:t>
            </a:r>
            <a:r>
              <a:rPr lang="it-IT" altLang="it-IT" dirty="0"/>
              <a:t>nei due settori</a:t>
            </a:r>
            <a:r>
              <a:rPr lang="it-IT" altLang="it-IT" dirty="0" smtClean="0"/>
              <a:t>:</a:t>
            </a:r>
          </a:p>
          <a:p>
            <a:pPr algn="l">
              <a:spcBef>
                <a:spcPct val="50000"/>
              </a:spcBef>
            </a:pPr>
            <a:r>
              <a:rPr lang="it-IT" altLang="it-IT" i="1" dirty="0" err="1"/>
              <a:t>p</a:t>
            </a:r>
            <a:r>
              <a:rPr lang="it-IT" altLang="it-IT" i="1" baseline="-25000" dirty="0" err="1" smtClean="0"/>
              <a:t>a</a:t>
            </a:r>
            <a:r>
              <a:rPr lang="it-IT" altLang="it-IT" i="1" dirty="0" smtClean="0"/>
              <a:t>=</a:t>
            </a:r>
            <a:r>
              <a:rPr lang="it-IT" altLang="it-IT" dirty="0" smtClean="0"/>
              <a:t>(</a:t>
            </a:r>
            <a:r>
              <a:rPr lang="it-IT" altLang="it-IT" i="1" dirty="0" err="1" smtClean="0"/>
              <a:t>C</a:t>
            </a:r>
            <a:r>
              <a:rPr lang="it-IT" altLang="it-IT" i="1" baseline="-25000" dirty="0" err="1" smtClean="0"/>
              <a:t>a</a:t>
            </a:r>
            <a:r>
              <a:rPr lang="it-IT" altLang="it-IT" i="1" dirty="0" err="1" smtClean="0"/>
              <a:t>+V</a:t>
            </a:r>
            <a:r>
              <a:rPr lang="it-IT" altLang="it-IT" i="1" baseline="-25000" dirty="0" err="1" smtClean="0"/>
              <a:t>a</a:t>
            </a:r>
            <a:r>
              <a:rPr lang="it-IT" altLang="it-IT" dirty="0" smtClean="0"/>
              <a:t>)</a:t>
            </a:r>
          </a:p>
          <a:p>
            <a:pPr>
              <a:spcBef>
                <a:spcPct val="50000"/>
              </a:spcBef>
            </a:pPr>
            <a:r>
              <a:rPr lang="it-IT" altLang="it-IT" i="1" dirty="0" err="1" smtClean="0"/>
              <a:t>p</a:t>
            </a:r>
            <a:r>
              <a:rPr lang="it-IT" altLang="it-IT" i="1" baseline="-25000" dirty="0" err="1" smtClean="0"/>
              <a:t>f</a:t>
            </a:r>
            <a:r>
              <a:rPr lang="it-IT" altLang="it-IT" i="1" dirty="0" smtClean="0"/>
              <a:t>=</a:t>
            </a:r>
            <a:r>
              <a:rPr lang="it-IT" altLang="it-IT" dirty="0" smtClean="0"/>
              <a:t>(</a:t>
            </a:r>
            <a:r>
              <a:rPr lang="it-IT" altLang="it-IT" i="1" dirty="0" err="1" smtClean="0"/>
              <a:t>C</a:t>
            </a:r>
            <a:r>
              <a:rPr lang="it-IT" altLang="it-IT" i="1" baseline="-25000" dirty="0" err="1" smtClean="0"/>
              <a:t>f</a:t>
            </a:r>
            <a:r>
              <a:rPr lang="it-IT" altLang="it-IT" i="1" dirty="0" err="1" smtClean="0"/>
              <a:t>+V</a:t>
            </a:r>
            <a:r>
              <a:rPr lang="it-IT" altLang="it-IT" i="1" baseline="-25000" dirty="0" err="1"/>
              <a:t>f</a:t>
            </a:r>
            <a:r>
              <a:rPr lang="it-IT" altLang="it-IT" dirty="0" smtClean="0"/>
              <a:t>)</a:t>
            </a:r>
            <a:endParaRPr lang="it-IT" altLang="it-IT" dirty="0"/>
          </a:p>
          <a:p>
            <a:pPr algn="l">
              <a:spcBef>
                <a:spcPct val="50000"/>
              </a:spcBef>
            </a:pPr>
            <a:endParaRPr lang="it-IT" altLang="it-IT" dirty="0"/>
          </a:p>
        </p:txBody>
      </p:sp>
      <p:sp>
        <p:nvSpPr>
          <p:cNvPr id="37898" name="Text Box 10"/>
          <p:cNvSpPr txBox="1">
            <a:spLocks noChangeArrowheads="1"/>
          </p:cNvSpPr>
          <p:nvPr/>
        </p:nvSpPr>
        <p:spPr bwMode="auto">
          <a:xfrm>
            <a:off x="838200" y="5795038"/>
            <a:ext cx="3124200" cy="400110"/>
          </a:xfrm>
          <a:prstGeom prst="rect">
            <a:avLst/>
          </a:prstGeom>
          <a:noFill/>
          <a:ln w="9525">
            <a:noFill/>
            <a:miter lim="800000"/>
            <a:headEnd/>
            <a:tailEnd/>
          </a:ln>
          <a:effectLst/>
        </p:spPr>
        <p:txBody>
          <a:bodyPr>
            <a:spAutoFit/>
          </a:bodyPr>
          <a:lstStyle/>
          <a:p>
            <a:pPr algn="l" eaLnBrk="0" hangingPunct="0">
              <a:spcBef>
                <a:spcPct val="50000"/>
              </a:spcBef>
              <a:defRPr/>
            </a:pPr>
            <a:r>
              <a:rPr lang="it-IT" sz="2000" b="1" dirty="0">
                <a:solidFill>
                  <a:srgbClr val="FF0000"/>
                </a:solidFill>
                <a:effectLst>
                  <a:outerShdw blurRad="38100" dist="38100" dir="2700000" algn="tl">
                    <a:srgbClr val="000000">
                      <a:alpha val="43137"/>
                    </a:srgbClr>
                  </a:outerShdw>
                </a:effectLst>
              </a:rPr>
              <a:t>Prezzi di produzione</a:t>
            </a:r>
            <a:endParaRPr lang="it-IT" sz="2000" dirty="0"/>
          </a:p>
        </p:txBody>
      </p:sp>
      <mc:AlternateContent xmlns:mc="http://schemas.openxmlformats.org/markup-compatibility/2006" xmlns:a14="http://schemas.microsoft.com/office/drawing/2010/main">
        <mc:Choice Requires="a14">
          <p:sp>
            <p:nvSpPr>
              <p:cNvPr id="2" name="CasellaDiTesto 1"/>
              <p:cNvSpPr txBox="1"/>
              <p:nvPr/>
            </p:nvSpPr>
            <p:spPr>
              <a:xfrm>
                <a:off x="1388852" y="3248799"/>
                <a:ext cx="1837554" cy="6063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it-IT" i="1" smtClean="0">
                              <a:latin typeface="Cambria Math" panose="02040503050406030204" pitchFamily="18" charset="0"/>
                            </a:rPr>
                          </m:ctrlPr>
                        </m:fPr>
                        <m:num>
                          <m:sSub>
                            <m:sSubPr>
                              <m:ctrlPr>
                                <a:rPr lang="it-IT"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𝑎</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𝑓</m:t>
                              </m:r>
                            </m:sub>
                          </m:sSub>
                        </m:num>
                        <m:den>
                          <m:sSub>
                            <m:sSubPr>
                              <m:ctrlPr>
                                <a:rPr lang="it-IT" i="1" smtClean="0">
                                  <a:latin typeface="Cambria Math" panose="02040503050406030204" pitchFamily="18" charset="0"/>
                                </a:rPr>
                              </m:ctrlPr>
                            </m:sSubPr>
                            <m:e>
                              <m:r>
                                <a:rPr lang="it-IT" b="0" i="1" smtClean="0">
                                  <a:latin typeface="Cambria Math" panose="02040503050406030204" pitchFamily="18" charset="0"/>
                                </a:rPr>
                                <m:t>𝐶</m:t>
                              </m:r>
                            </m:e>
                            <m:sub>
                              <m:r>
                                <a:rPr lang="it-IT" b="0" i="1" smtClean="0">
                                  <a:latin typeface="Cambria Math" panose="02040503050406030204" pitchFamily="18" charset="0"/>
                                </a:rPr>
                                <m:t>𝑎</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𝑎</m:t>
                              </m:r>
                            </m:sub>
                          </m:sSub>
                          <m:r>
                            <a:rPr lang="it-IT" b="0" i="1" smtClean="0">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𝐶</m:t>
                              </m:r>
                            </m:e>
                            <m:sub>
                              <m:r>
                                <a:rPr lang="it-IT" b="0" i="1" smtClean="0">
                                  <a:latin typeface="Cambria Math" panose="02040503050406030204" pitchFamily="18" charset="0"/>
                                </a:rPr>
                                <m:t>𝑓</m:t>
                              </m:r>
                            </m:sub>
                          </m:s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b="0" i="1" smtClean="0">
                                  <a:latin typeface="Cambria Math" panose="02040503050406030204" pitchFamily="18" charset="0"/>
                                </a:rPr>
                                <m:t>𝑓</m:t>
                              </m:r>
                            </m:sub>
                          </m:sSub>
                        </m:den>
                      </m:f>
                    </m:oMath>
                  </m:oMathPara>
                </a14:m>
                <a:endParaRPr lang="it-IT"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1388852" y="3248799"/>
                <a:ext cx="1837554" cy="606384"/>
              </a:xfrm>
              <a:prstGeom prst="rect">
                <a:avLst/>
              </a:prstGeom>
              <a:blipFill>
                <a:blip r:embed="rId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026451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p:cTn id="7" dur="500" fill="hold"/>
                                        <p:tgtEl>
                                          <p:spTgt spid="37891"/>
                                        </p:tgtEl>
                                        <p:attrNameLst>
                                          <p:attrName>ppt_w</p:attrName>
                                        </p:attrNameLst>
                                      </p:cBhvr>
                                      <p:tavLst>
                                        <p:tav tm="0">
                                          <p:val>
                                            <p:fltVal val="0"/>
                                          </p:val>
                                        </p:tav>
                                        <p:tav tm="100000">
                                          <p:val>
                                            <p:strVal val="#ppt_w"/>
                                          </p:val>
                                        </p:tav>
                                      </p:tavLst>
                                    </p:anim>
                                    <p:anim calcmode="lin" valueType="num">
                                      <p:cBhvr>
                                        <p:cTn id="8" dur="500" fill="hold"/>
                                        <p:tgtEl>
                                          <p:spTgt spid="3789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7892">
                                            <p:txEl>
                                              <p:pRg st="0" end="0"/>
                                            </p:txEl>
                                          </p:spTgt>
                                        </p:tgtEl>
                                        <p:attrNameLst>
                                          <p:attrName>style.visibility</p:attrName>
                                        </p:attrNameLst>
                                      </p:cBhvr>
                                      <p:to>
                                        <p:strVal val="visible"/>
                                      </p:to>
                                    </p:set>
                                    <p:anim calcmode="lin" valueType="num">
                                      <p:cBhvr>
                                        <p:cTn id="13" dur="500" fill="hold"/>
                                        <p:tgtEl>
                                          <p:spTgt spid="3789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789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7892">
                                            <p:txEl>
                                              <p:pRg st="1" end="1"/>
                                            </p:txEl>
                                          </p:spTgt>
                                        </p:tgtEl>
                                        <p:attrNameLst>
                                          <p:attrName>style.visibility</p:attrName>
                                        </p:attrNameLst>
                                      </p:cBhvr>
                                      <p:to>
                                        <p:strVal val="visible"/>
                                      </p:to>
                                    </p:set>
                                    <p:anim calcmode="lin" valueType="num">
                                      <p:cBhvr>
                                        <p:cTn id="19" dur="500" fill="hold"/>
                                        <p:tgtEl>
                                          <p:spTgt spid="37892">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789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7892">
                                            <p:txEl>
                                              <p:pRg st="2" end="2"/>
                                            </p:txEl>
                                          </p:spTgt>
                                        </p:tgtEl>
                                        <p:attrNameLst>
                                          <p:attrName>style.visibility</p:attrName>
                                        </p:attrNameLst>
                                      </p:cBhvr>
                                      <p:to>
                                        <p:strVal val="visible"/>
                                      </p:to>
                                    </p:set>
                                    <p:anim calcmode="lin" valueType="num">
                                      <p:cBhvr>
                                        <p:cTn id="25" dur="500" fill="hold"/>
                                        <p:tgtEl>
                                          <p:spTgt spid="37892">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789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7893"/>
                                        </p:tgtEl>
                                        <p:attrNameLst>
                                          <p:attrName>style.visibility</p:attrName>
                                        </p:attrNameLst>
                                      </p:cBhvr>
                                      <p:to>
                                        <p:strVal val="visible"/>
                                      </p:to>
                                    </p:set>
                                    <p:anim calcmode="lin" valueType="num">
                                      <p:cBhvr>
                                        <p:cTn id="31" dur="500" fill="hold"/>
                                        <p:tgtEl>
                                          <p:spTgt spid="37893"/>
                                        </p:tgtEl>
                                        <p:attrNameLst>
                                          <p:attrName>ppt_w</p:attrName>
                                        </p:attrNameLst>
                                      </p:cBhvr>
                                      <p:tavLst>
                                        <p:tav tm="0">
                                          <p:val>
                                            <p:fltVal val="0"/>
                                          </p:val>
                                        </p:tav>
                                        <p:tav tm="100000">
                                          <p:val>
                                            <p:strVal val="#ppt_w"/>
                                          </p:val>
                                        </p:tav>
                                      </p:tavLst>
                                    </p:anim>
                                    <p:anim calcmode="lin" valueType="num">
                                      <p:cBhvr>
                                        <p:cTn id="32" dur="500" fill="hold"/>
                                        <p:tgtEl>
                                          <p:spTgt spid="37893"/>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7898"/>
                                        </p:tgtEl>
                                        <p:attrNameLst>
                                          <p:attrName>style.visibility</p:attrName>
                                        </p:attrNameLst>
                                      </p:cBhvr>
                                      <p:to>
                                        <p:strVal val="visible"/>
                                      </p:to>
                                    </p:set>
                                    <p:anim calcmode="lin" valueType="num">
                                      <p:cBhvr>
                                        <p:cTn id="37" dur="500" fill="hold"/>
                                        <p:tgtEl>
                                          <p:spTgt spid="37898"/>
                                        </p:tgtEl>
                                        <p:attrNameLst>
                                          <p:attrName>ppt_w</p:attrName>
                                        </p:attrNameLst>
                                      </p:cBhvr>
                                      <p:tavLst>
                                        <p:tav tm="0">
                                          <p:val>
                                            <p:fltVal val="0"/>
                                          </p:val>
                                        </p:tav>
                                        <p:tav tm="100000">
                                          <p:val>
                                            <p:strVal val="#ppt_w"/>
                                          </p:val>
                                        </p:tav>
                                      </p:tavLst>
                                    </p:anim>
                                    <p:anim calcmode="lin" valueType="num">
                                      <p:cBhvr>
                                        <p:cTn id="38" dur="500" fill="hold"/>
                                        <p:tgtEl>
                                          <p:spTgt spid="378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build="p" autoUpdateAnimBg="0"/>
      <p:bldP spid="37893" grpId="0" autoUpdateAnimBg="0"/>
      <p:bldP spid="37898"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redistribuzione del plusvalore</a:t>
            </a:r>
            <a:endParaRPr lang="it-IT" dirty="0"/>
          </a:p>
        </p:txBody>
      </p:sp>
      <p:sp>
        <p:nvSpPr>
          <p:cNvPr id="3" name="Segnaposto piè di pagina 2"/>
          <p:cNvSpPr>
            <a:spLocks noGrp="1"/>
          </p:cNvSpPr>
          <p:nvPr>
            <p:ph type="ftr" sz="quarter" idx="11"/>
          </p:nvPr>
        </p:nvSpPr>
        <p:spPr/>
        <p:txBody>
          <a:bodyPr/>
          <a:lstStyle/>
          <a:p>
            <a:r>
              <a:rPr lang="en-US" smtClean="0"/>
              <a:t>Karl Marx</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28</a:t>
            </a:fld>
            <a:endParaRPr lang="it-IT" dirty="0"/>
          </a:p>
        </p:txBody>
      </p:sp>
      <p:grpSp>
        <p:nvGrpSpPr>
          <p:cNvPr id="22" name="Gruppo 21"/>
          <p:cNvGrpSpPr/>
          <p:nvPr/>
        </p:nvGrpSpPr>
        <p:grpSpPr>
          <a:xfrm>
            <a:off x="244951" y="1639287"/>
            <a:ext cx="4942191" cy="2307899"/>
            <a:chOff x="244951" y="1639287"/>
            <a:chExt cx="4942191" cy="2307899"/>
          </a:xfrm>
        </p:grpSpPr>
        <p:sp>
          <p:nvSpPr>
            <p:cNvPr id="5" name="Rettangolo arrotondato 4"/>
            <p:cNvSpPr/>
            <p:nvPr/>
          </p:nvSpPr>
          <p:spPr>
            <a:xfrm>
              <a:off x="671945" y="1880986"/>
              <a:ext cx="1753986" cy="908371"/>
            </a:xfrm>
            <a:prstGeom prst="round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Agricoltura</a:t>
              </a:r>
              <a:endParaRPr lang="it-IT" dirty="0"/>
            </a:p>
          </p:txBody>
        </p:sp>
        <p:sp>
          <p:nvSpPr>
            <p:cNvPr id="6" name="Rettangolo arrotondato 5"/>
            <p:cNvSpPr/>
            <p:nvPr/>
          </p:nvSpPr>
          <p:spPr>
            <a:xfrm>
              <a:off x="671945" y="2967169"/>
              <a:ext cx="1753986" cy="822961"/>
            </a:xfrm>
            <a:prstGeom prst="round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Industria</a:t>
              </a:r>
              <a:endParaRPr lang="it-IT" dirty="0"/>
            </a:p>
          </p:txBody>
        </p:sp>
        <p:sp>
          <p:nvSpPr>
            <p:cNvPr id="7" name="Freccia a destra 6"/>
            <p:cNvSpPr/>
            <p:nvPr/>
          </p:nvSpPr>
          <p:spPr>
            <a:xfrm rot="1838579">
              <a:off x="2431199" y="2464583"/>
              <a:ext cx="698269" cy="211975"/>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Freccia a destra 7"/>
            <p:cNvSpPr/>
            <p:nvPr/>
          </p:nvSpPr>
          <p:spPr>
            <a:xfrm rot="19973074">
              <a:off x="2433023" y="3218001"/>
              <a:ext cx="698269" cy="199506"/>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Ovale 8"/>
            <p:cNvSpPr/>
            <p:nvPr/>
          </p:nvSpPr>
          <p:spPr>
            <a:xfrm>
              <a:off x="3017520" y="2396457"/>
              <a:ext cx="2086494" cy="1116629"/>
            </a:xfrm>
            <a:prstGeom prst="ellipse">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Plusvalore</a:t>
              </a:r>
              <a:endParaRPr lang="it-IT" dirty="0"/>
            </a:p>
          </p:txBody>
        </p:sp>
        <p:sp>
          <p:nvSpPr>
            <p:cNvPr id="10" name="Rettangolo 9"/>
            <p:cNvSpPr/>
            <p:nvPr/>
          </p:nvSpPr>
          <p:spPr>
            <a:xfrm>
              <a:off x="244951" y="1639287"/>
              <a:ext cx="4942191" cy="2251070"/>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CasellaDiTesto 10"/>
            <p:cNvSpPr txBox="1"/>
            <p:nvPr/>
          </p:nvSpPr>
          <p:spPr>
            <a:xfrm>
              <a:off x="2818015" y="1720735"/>
              <a:ext cx="2285999" cy="369332"/>
            </a:xfrm>
            <a:prstGeom prst="rect">
              <a:avLst/>
            </a:prstGeom>
            <a:noFill/>
          </p:spPr>
          <p:txBody>
            <a:bodyPr wrap="square" rtlCol="0">
              <a:spAutoFit/>
            </a:bodyPr>
            <a:lstStyle/>
            <a:p>
              <a:r>
                <a:rPr lang="it-IT" dirty="0"/>
                <a:t>P</a:t>
              </a:r>
              <a:r>
                <a:rPr lang="it-IT" dirty="0" smtClean="0"/>
                <a:t>roduzione</a:t>
              </a:r>
              <a:endParaRPr lang="it-IT" dirty="0"/>
            </a:p>
          </p:txBody>
        </p:sp>
        <p:sp>
          <p:nvSpPr>
            <p:cNvPr id="14" name="Rettangolo 13"/>
            <p:cNvSpPr/>
            <p:nvPr/>
          </p:nvSpPr>
          <p:spPr>
            <a:xfrm>
              <a:off x="4060932" y="3492330"/>
              <a:ext cx="187037" cy="454856"/>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23" name="Gruppo 22"/>
          <p:cNvGrpSpPr/>
          <p:nvPr/>
        </p:nvGrpSpPr>
        <p:grpSpPr>
          <a:xfrm>
            <a:off x="244951" y="3967942"/>
            <a:ext cx="4942191" cy="2006188"/>
            <a:chOff x="244951" y="3967942"/>
            <a:chExt cx="4942191" cy="2006188"/>
          </a:xfrm>
        </p:grpSpPr>
        <p:sp>
          <p:nvSpPr>
            <p:cNvPr id="12" name="Rettangolo arrotondato 11"/>
            <p:cNvSpPr/>
            <p:nvPr/>
          </p:nvSpPr>
          <p:spPr>
            <a:xfrm>
              <a:off x="671944" y="4017472"/>
              <a:ext cx="1753986" cy="825257"/>
            </a:xfrm>
            <a:prstGeom prst="roundRect">
              <a:avLst/>
            </a:prstGeom>
            <a:solidFill>
              <a:schemeClr val="accent1"/>
            </a:solidFill>
            <a:ln>
              <a:solidFill>
                <a:schemeClr val="accent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smtClean="0"/>
                <a:t>Capitale dell’agricoltura</a:t>
              </a:r>
              <a:endParaRPr lang="it-IT" dirty="0"/>
            </a:p>
          </p:txBody>
        </p:sp>
        <p:sp>
          <p:nvSpPr>
            <p:cNvPr id="13" name="Rettangolo arrotondato 12"/>
            <p:cNvSpPr/>
            <p:nvPr/>
          </p:nvSpPr>
          <p:spPr>
            <a:xfrm>
              <a:off x="671945" y="4969844"/>
              <a:ext cx="1753986" cy="809439"/>
            </a:xfrm>
            <a:prstGeom prst="roundRect">
              <a:avLst/>
            </a:prstGeom>
            <a:solidFill>
              <a:schemeClr val="accent1"/>
            </a:solidFill>
            <a:ln>
              <a:solidFill>
                <a:schemeClr val="accent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smtClean="0"/>
                <a:t>Capitale dell’industria</a:t>
              </a:r>
              <a:endParaRPr lang="it-IT" dirty="0"/>
            </a:p>
          </p:txBody>
        </p:sp>
        <p:sp>
          <p:nvSpPr>
            <p:cNvPr id="15" name="Freccia a destra 14"/>
            <p:cNvSpPr/>
            <p:nvPr/>
          </p:nvSpPr>
          <p:spPr>
            <a:xfrm rot="10800000">
              <a:off x="2425931" y="4196747"/>
              <a:ext cx="1634836" cy="359313"/>
            </a:xfrm>
            <a:prstGeom prst="rightArrow">
              <a:avLst/>
            </a:prstGeom>
            <a:solidFill>
              <a:schemeClr val="accent1"/>
            </a:solidFill>
            <a:ln>
              <a:solidFill>
                <a:schemeClr val="accent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a destra 15"/>
            <p:cNvSpPr/>
            <p:nvPr/>
          </p:nvSpPr>
          <p:spPr>
            <a:xfrm rot="10800000">
              <a:off x="2425930" y="4978157"/>
              <a:ext cx="1634836" cy="359313"/>
            </a:xfrm>
            <a:prstGeom prst="rightArrow">
              <a:avLst/>
            </a:prstGeom>
            <a:solidFill>
              <a:schemeClr val="accent1"/>
            </a:solidFill>
            <a:ln>
              <a:solidFill>
                <a:schemeClr val="accent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7" name="Rettangolo 16"/>
            <p:cNvSpPr/>
            <p:nvPr/>
          </p:nvSpPr>
          <p:spPr>
            <a:xfrm>
              <a:off x="244951" y="3967942"/>
              <a:ext cx="4942191" cy="200618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Rettangolo 17"/>
            <p:cNvSpPr/>
            <p:nvPr/>
          </p:nvSpPr>
          <p:spPr>
            <a:xfrm>
              <a:off x="4060767" y="3967942"/>
              <a:ext cx="187037" cy="1285701"/>
            </a:xfrm>
            <a:prstGeom prst="rect">
              <a:avLst/>
            </a:prstGeom>
            <a:solidFill>
              <a:schemeClr val="accent1"/>
            </a:solidFill>
            <a:ln>
              <a:solidFill>
                <a:schemeClr val="accent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20" name="CasellaDiTesto 19"/>
            <p:cNvSpPr txBox="1"/>
            <p:nvPr/>
          </p:nvSpPr>
          <p:spPr>
            <a:xfrm>
              <a:off x="3034145" y="5459296"/>
              <a:ext cx="1853738" cy="374073"/>
            </a:xfrm>
            <a:prstGeom prst="rect">
              <a:avLst/>
            </a:prstGeom>
            <a:noFill/>
          </p:spPr>
          <p:txBody>
            <a:bodyPr wrap="square" rtlCol="0">
              <a:spAutoFit/>
            </a:bodyPr>
            <a:lstStyle/>
            <a:p>
              <a:r>
                <a:rPr lang="it-IT" dirty="0" smtClean="0"/>
                <a:t>Scambi</a:t>
              </a:r>
              <a:endParaRPr lang="it-IT" dirty="0"/>
            </a:p>
          </p:txBody>
        </p:sp>
      </p:grpSp>
      <p:sp>
        <p:nvSpPr>
          <p:cNvPr id="21" name="CasellaDiTesto 20"/>
          <p:cNvSpPr txBox="1"/>
          <p:nvPr/>
        </p:nvSpPr>
        <p:spPr>
          <a:xfrm>
            <a:off x="5735782" y="2028305"/>
            <a:ext cx="3059083" cy="2862322"/>
          </a:xfrm>
          <a:prstGeom prst="rect">
            <a:avLst/>
          </a:prstGeom>
          <a:noFill/>
        </p:spPr>
        <p:txBody>
          <a:bodyPr wrap="square" rtlCol="0">
            <a:spAutoFit/>
          </a:bodyPr>
          <a:lstStyle/>
          <a:p>
            <a:r>
              <a:rPr lang="it-IT" sz="2000" dirty="0" smtClean="0"/>
              <a:t>Il </a:t>
            </a:r>
            <a:r>
              <a:rPr lang="it-IT" sz="2000" b="1" dirty="0" smtClean="0">
                <a:solidFill>
                  <a:srgbClr val="C00000"/>
                </a:solidFill>
                <a:effectLst>
                  <a:outerShdw blurRad="38100" dist="38100" dir="2700000" algn="tl">
                    <a:srgbClr val="000000">
                      <a:alpha val="43137"/>
                    </a:srgbClr>
                  </a:outerShdw>
                </a:effectLst>
              </a:rPr>
              <a:t>plusvalore</a:t>
            </a:r>
            <a:r>
              <a:rPr lang="it-IT" sz="2000" dirty="0" smtClean="0"/>
              <a:t> creato nel </a:t>
            </a:r>
            <a:r>
              <a:rPr lang="it-IT" sz="2000" b="1" dirty="0" smtClean="0">
                <a:solidFill>
                  <a:srgbClr val="C00000"/>
                </a:solidFill>
                <a:effectLst>
                  <a:outerShdw blurRad="38100" dist="38100" dir="2700000" algn="tl">
                    <a:srgbClr val="000000">
                      <a:alpha val="43137"/>
                    </a:srgbClr>
                  </a:outerShdw>
                </a:effectLst>
              </a:rPr>
              <a:t>processo produttivo</a:t>
            </a:r>
            <a:r>
              <a:rPr lang="it-IT" sz="2000" dirty="0" smtClean="0"/>
              <a:t> si redistribuisce proporzionalmente al capitale impiegato nei diversi settori produttivi al momento degli </a:t>
            </a:r>
            <a:r>
              <a:rPr lang="it-IT" sz="2000" b="1" dirty="0" smtClean="0">
                <a:solidFill>
                  <a:srgbClr val="C00000"/>
                </a:solidFill>
                <a:effectLst>
                  <a:outerShdw blurRad="38100" dist="38100" dir="2700000" algn="tl">
                    <a:srgbClr val="000000">
                      <a:alpha val="43137"/>
                    </a:srgbClr>
                  </a:outerShdw>
                </a:effectLst>
              </a:rPr>
              <a:t>scambi</a:t>
            </a:r>
          </a:p>
          <a:p>
            <a:r>
              <a:rPr lang="it-IT" sz="2000" dirty="0" smtClean="0"/>
              <a:t>Prevale un unico </a:t>
            </a:r>
            <a:r>
              <a:rPr lang="it-IT" sz="2000" b="1" dirty="0" smtClean="0">
                <a:solidFill>
                  <a:srgbClr val="C00000"/>
                </a:solidFill>
                <a:effectLst>
                  <a:outerShdw blurRad="38100" dist="38100" dir="2700000" algn="tl">
                    <a:srgbClr val="000000">
                      <a:alpha val="43137"/>
                    </a:srgbClr>
                  </a:outerShdw>
                </a:effectLst>
              </a:rPr>
              <a:t>saggio generale di profitto</a:t>
            </a:r>
            <a:endParaRPr lang="it-IT"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2444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7349540-EAEA-4C4F-9F2C-EA0BDB69AFA6}" type="slidenum">
              <a:rPr lang="it-IT" altLang="it-IT" sz="1400" smtClean="0"/>
              <a:pPr eaLnBrk="1" hangingPunct="1"/>
              <a:t>29</a:t>
            </a:fld>
            <a:endParaRPr lang="it-IT" altLang="it-IT" sz="1400" smtClean="0"/>
          </a:p>
        </p:txBody>
      </p:sp>
      <p:sp>
        <p:nvSpPr>
          <p:cNvPr id="15362" name="Rectangle 2"/>
          <p:cNvSpPr>
            <a:spLocks noGrp="1" noChangeArrowheads="1"/>
          </p:cNvSpPr>
          <p:nvPr>
            <p:ph type="title"/>
          </p:nvPr>
        </p:nvSpPr>
        <p:spPr/>
        <p:txBody>
          <a:bodyPr>
            <a:normAutofit fontScale="90000"/>
          </a:bodyPr>
          <a:lstStyle/>
          <a:p>
            <a:pPr eaLnBrk="1" hangingPunct="1">
              <a:defRPr/>
            </a:pPr>
            <a:r>
              <a:rPr lang="it-IT" dirty="0" smtClean="0"/>
              <a:t>La trasformazione è incompleta</a:t>
            </a:r>
          </a:p>
        </p:txBody>
      </p:sp>
      <p:sp>
        <p:nvSpPr>
          <p:cNvPr id="15363" name="Rectangle 3"/>
          <p:cNvSpPr>
            <a:spLocks noGrp="1" noChangeArrowheads="1"/>
          </p:cNvSpPr>
          <p:nvPr>
            <p:ph type="body" idx="1"/>
          </p:nvPr>
        </p:nvSpPr>
        <p:spPr/>
        <p:txBody>
          <a:bodyPr>
            <a:normAutofit lnSpcReduction="10000"/>
          </a:bodyPr>
          <a:lstStyle/>
          <a:p>
            <a:pPr eaLnBrk="1" hangingPunct="1">
              <a:defRPr/>
            </a:pPr>
            <a:r>
              <a:rPr lang="it-IT" sz="2800" b="1" dirty="0" smtClean="0">
                <a:solidFill>
                  <a:srgbClr val="CC0000"/>
                </a:solidFill>
                <a:effectLst>
                  <a:outerShdw blurRad="38100" dist="38100" dir="2700000" algn="tl">
                    <a:srgbClr val="000000"/>
                  </a:outerShdw>
                </a:effectLst>
              </a:rPr>
              <a:t>Il procedimento non è completo</a:t>
            </a:r>
            <a:r>
              <a:rPr lang="it-IT" sz="2800" b="1" dirty="0" smtClean="0"/>
              <a:t>:</a:t>
            </a:r>
          </a:p>
          <a:p>
            <a:pPr eaLnBrk="1" hangingPunct="1">
              <a:defRPr/>
            </a:pPr>
            <a:r>
              <a:rPr lang="it-IT" sz="2800" dirty="0" smtClean="0"/>
              <a:t>Capitale costante e capitale variabile = beni acquistati sul mercato ad un prezzo di equilibrio</a:t>
            </a:r>
          </a:p>
          <a:p>
            <a:pPr lvl="1">
              <a:defRPr/>
            </a:pPr>
            <a:r>
              <a:rPr lang="it-IT" sz="2400" dirty="0" smtClean="0"/>
              <a:t>Devono essere trasformati </a:t>
            </a:r>
            <a:r>
              <a:rPr lang="it-IT" sz="2400" b="1" i="1" dirty="0" smtClean="0"/>
              <a:t>C</a:t>
            </a:r>
            <a:r>
              <a:rPr lang="it-IT" sz="2400" dirty="0" smtClean="0"/>
              <a:t> </a:t>
            </a:r>
            <a:r>
              <a:rPr lang="it-IT" sz="2400" dirty="0" smtClean="0"/>
              <a:t>e </a:t>
            </a:r>
            <a:r>
              <a:rPr lang="it-IT" sz="2400" b="1" i="1" dirty="0">
                <a:sym typeface="Symbol" panose="05050102010706020507" pitchFamily="18" charset="2"/>
              </a:rPr>
              <a:t>V</a:t>
            </a:r>
            <a:r>
              <a:rPr lang="it-IT" sz="2400" dirty="0" smtClean="0"/>
              <a:t> </a:t>
            </a:r>
            <a:r>
              <a:rPr lang="it-IT" sz="2400" dirty="0" smtClean="0"/>
              <a:t>e non solo i beni finali</a:t>
            </a:r>
          </a:p>
          <a:p>
            <a:pPr lvl="1" eaLnBrk="1" hangingPunct="1">
              <a:defRPr/>
            </a:pPr>
            <a:r>
              <a:rPr lang="it-IT" sz="2400" dirty="0" smtClean="0"/>
              <a:t>Il </a:t>
            </a:r>
            <a:r>
              <a:rPr lang="it-IT" sz="2400" b="1" dirty="0" smtClean="0">
                <a:solidFill>
                  <a:srgbClr val="CC0000"/>
                </a:solidFill>
                <a:effectLst>
                  <a:outerShdw blurRad="38100" dist="38100" dir="2700000" algn="tl">
                    <a:srgbClr val="000000"/>
                  </a:outerShdw>
                </a:effectLst>
              </a:rPr>
              <a:t>saggio del profitto</a:t>
            </a:r>
            <a:r>
              <a:rPr lang="it-IT" sz="2400" dirty="0" smtClean="0"/>
              <a:t> non può essere determinato </a:t>
            </a:r>
            <a:r>
              <a:rPr lang="it-IT" sz="2400" b="1" dirty="0" smtClean="0">
                <a:solidFill>
                  <a:srgbClr val="CC0000"/>
                </a:solidFill>
                <a:effectLst>
                  <a:outerShdw blurRad="38100" dist="38100" dir="2700000" algn="tl">
                    <a:srgbClr val="000000"/>
                  </a:outerShdw>
                </a:effectLst>
              </a:rPr>
              <a:t>prima dei prezzi</a:t>
            </a:r>
            <a:r>
              <a:rPr lang="it-IT" sz="2400" dirty="0" smtClean="0"/>
              <a:t> considerando solo i valori</a:t>
            </a:r>
          </a:p>
          <a:p>
            <a:pPr lvl="1" eaLnBrk="1" hangingPunct="1">
              <a:defRPr/>
            </a:pPr>
            <a:r>
              <a:rPr lang="it-IT" sz="2400" dirty="0" smtClean="0"/>
              <a:t>Sistema di equazioni. Il saggio di profitto e i prezzi sono determinati </a:t>
            </a:r>
            <a:r>
              <a:rPr lang="it-IT" sz="2400" dirty="0" smtClean="0"/>
              <a:t>simultaneamente.</a:t>
            </a:r>
          </a:p>
          <a:p>
            <a:pPr lvl="1" eaLnBrk="1" hangingPunct="1">
              <a:defRPr/>
            </a:pPr>
            <a:r>
              <a:rPr lang="it-IT" sz="2400" dirty="0" smtClean="0"/>
              <a:t>Piero </a:t>
            </a:r>
            <a:r>
              <a:rPr lang="it-IT" sz="2400" dirty="0" err="1" smtClean="0"/>
              <a:t>Sraffa</a:t>
            </a:r>
            <a:r>
              <a:rPr lang="it-IT" sz="2400" dirty="0" smtClean="0"/>
              <a:t> (1960) risolve la determinazione dei prezzi in un contesto classico</a:t>
            </a:r>
            <a:endParaRPr lang="it-IT" sz="2400" dirty="0" smtClean="0"/>
          </a:p>
        </p:txBody>
      </p:sp>
    </p:spTree>
    <p:extLst>
      <p:ext uri="{BB962C8B-B14F-4D97-AF65-F5344CB8AC3E}">
        <p14:creationId xmlns:p14="http://schemas.microsoft.com/office/powerpoint/2010/main" val="40231837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p:cTn id="13"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536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p:cTn id="19" dur="500" fill="hold"/>
                                        <p:tgtEl>
                                          <p:spTgt spid="1536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536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p:cTn id="25" dur="500" fill="hold"/>
                                        <p:tgtEl>
                                          <p:spTgt spid="1536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536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p:cTn id="31" dur="500" fill="hold"/>
                                        <p:tgtEl>
                                          <p:spTgt spid="1536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1536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p:cTn id="37" dur="500" fill="hold"/>
                                        <p:tgtEl>
                                          <p:spTgt spid="1536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1536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Prima di </a:t>
            </a:r>
            <a:r>
              <a:rPr lang="it-IT" dirty="0" err="1" smtClean="0"/>
              <a:t>Marx</a:t>
            </a:r>
            <a:r>
              <a:rPr lang="it-IT" dirty="0" smtClean="0"/>
              <a:t>: </a:t>
            </a:r>
            <a:r>
              <a:rPr lang="it-IT" dirty="0" err="1" smtClean="0"/>
              <a:t>Sismondi</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Jean Charles </a:t>
            </a:r>
            <a:r>
              <a:rPr lang="it-IT" dirty="0" err="1" smtClean="0"/>
              <a:t>Léonard</a:t>
            </a:r>
            <a:r>
              <a:rPr lang="it-IT" dirty="0" smtClean="0"/>
              <a:t> </a:t>
            </a:r>
            <a:r>
              <a:rPr lang="it-IT" dirty="0" err="1" smtClean="0"/>
              <a:t>Simonde</a:t>
            </a:r>
            <a:r>
              <a:rPr lang="it-IT" dirty="0" smtClean="0"/>
              <a:t> de </a:t>
            </a:r>
            <a:r>
              <a:rPr lang="it-IT" dirty="0" err="1" smtClean="0"/>
              <a:t>Sismondi</a:t>
            </a:r>
            <a:r>
              <a:rPr lang="it-IT" dirty="0" smtClean="0"/>
              <a:t> (economista, storico svizzero 1773-1842).</a:t>
            </a:r>
          </a:p>
          <a:p>
            <a:r>
              <a:rPr lang="it-IT" altLang="it-IT" i="1" dirty="0" err="1"/>
              <a:t>Nouveaux</a:t>
            </a:r>
            <a:r>
              <a:rPr lang="it-IT" altLang="it-IT" i="1" dirty="0"/>
              <a:t> </a:t>
            </a:r>
            <a:r>
              <a:rPr lang="it-IT" altLang="it-IT" i="1" dirty="0" err="1"/>
              <a:t>principes</a:t>
            </a:r>
            <a:r>
              <a:rPr lang="it-IT" altLang="it-IT" i="1" dirty="0"/>
              <a:t> d’</a:t>
            </a:r>
            <a:r>
              <a:rPr lang="it-IT" altLang="it-IT" i="1" dirty="0" err="1"/>
              <a:t>économie</a:t>
            </a:r>
            <a:r>
              <a:rPr lang="it-IT" altLang="it-IT" i="1" dirty="0"/>
              <a:t> </a:t>
            </a:r>
            <a:r>
              <a:rPr lang="it-IT" altLang="it-IT" i="1" dirty="0" err="1"/>
              <a:t>politique</a:t>
            </a:r>
            <a:r>
              <a:rPr lang="it-IT" altLang="it-IT" dirty="0"/>
              <a:t> (1819)</a:t>
            </a:r>
          </a:p>
          <a:p>
            <a:r>
              <a:rPr lang="it-IT" dirty="0" smtClean="0"/>
              <a:t> Critica del capitalismo: scambio ineguale tra capitale e lavoro:</a:t>
            </a:r>
          </a:p>
          <a:p>
            <a:pPr lvl="1"/>
            <a:r>
              <a:rPr lang="it-IT" dirty="0" smtClean="0"/>
              <a:t>I lavoratori non controllano il proprio prodotto </a:t>
            </a:r>
            <a:r>
              <a:rPr lang="it-IT" dirty="0" smtClean="0">
                <a:sym typeface="Symbol" panose="05050102010706020507" pitchFamily="18" charset="2"/>
              </a:rPr>
              <a:t></a:t>
            </a:r>
            <a:r>
              <a:rPr lang="it-IT" dirty="0" smtClean="0"/>
              <a:t> domanda limitata ai beni di sussistenza</a:t>
            </a:r>
          </a:p>
          <a:p>
            <a:pPr lvl="1"/>
            <a:r>
              <a:rPr lang="it-IT" dirty="0" smtClean="0"/>
              <a:t>I capitalisti non producono per soddisfare bisogni ma per aumentare il valore.</a:t>
            </a:r>
          </a:p>
          <a:p>
            <a:r>
              <a:rPr lang="it-IT" dirty="0" smtClean="0"/>
              <a:t>Crisi di sottoconsumo:</a:t>
            </a:r>
          </a:p>
          <a:p>
            <a:pPr lvl="1"/>
            <a:r>
              <a:rPr lang="it-IT" dirty="0" smtClean="0"/>
              <a:t>Carattere anarchico della produzione</a:t>
            </a:r>
          </a:p>
          <a:p>
            <a:pPr lvl="1"/>
            <a:r>
              <a:rPr lang="it-IT" dirty="0" smtClean="0"/>
              <a:t>Le esigenze di accumulazione del capitale dominano la produzione</a:t>
            </a:r>
          </a:p>
          <a:p>
            <a:pPr lvl="1"/>
            <a:r>
              <a:rPr lang="it-IT" dirty="0" smtClean="0"/>
              <a:t>Separazione tra capitale e lavoro</a:t>
            </a:r>
          </a:p>
          <a:p>
            <a:pPr lvl="1"/>
            <a:r>
              <a:rPr lang="it-IT" dirty="0" smtClean="0"/>
              <a:t>La domanda di beni di prima necessità cresce meno della capacità produttiva</a:t>
            </a:r>
          </a:p>
          <a:p>
            <a:pPr lvl="1"/>
            <a:r>
              <a:rPr lang="it-IT" dirty="0" smtClean="0"/>
              <a:t>Rimedi: piccoli produttori – introdurre le innovazioni gradualmente</a:t>
            </a:r>
          </a:p>
          <a:p>
            <a:pPr lvl="1"/>
            <a:r>
              <a:rPr lang="it-IT" dirty="0" smtClean="0"/>
              <a:t>Aumentare il reddito dei lavoratori</a:t>
            </a:r>
          </a:p>
          <a:p>
            <a:pPr lvl="1"/>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5350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nuova interpretazione</a:t>
            </a:r>
            <a:endParaRPr lang="it-IT" dirty="0"/>
          </a:p>
        </p:txBody>
      </p:sp>
      <mc:AlternateContent xmlns:mc="http://schemas.openxmlformats.org/markup-compatibility/2006">
        <mc:Choice xmlns:a14="http://schemas.microsoft.com/office/drawing/2010/main" Requires="a14">
          <p:sp>
            <p:nvSpPr>
              <p:cNvPr id="3" name="Segnaposto contenuto 2"/>
              <p:cNvSpPr>
                <a:spLocks noGrp="1"/>
              </p:cNvSpPr>
              <p:nvPr>
                <p:ph idx="1"/>
              </p:nvPr>
            </p:nvSpPr>
            <p:spPr/>
            <p:txBody>
              <a:bodyPr>
                <a:normAutofit fontScale="55000" lnSpcReduction="20000"/>
              </a:bodyPr>
              <a:lstStyle/>
              <a:p>
                <a:r>
                  <a:rPr lang="it-IT" dirty="0" smtClean="0"/>
                  <a:t>Teoria </a:t>
                </a:r>
                <a:r>
                  <a:rPr lang="it-IT" b="1" dirty="0" smtClean="0">
                    <a:solidFill>
                      <a:srgbClr val="C00000"/>
                    </a:solidFill>
                    <a:effectLst>
                      <a:outerShdw blurRad="38100" dist="38100" dir="2700000" algn="tl">
                        <a:srgbClr val="000000">
                          <a:alpha val="43137"/>
                        </a:srgbClr>
                      </a:outerShdw>
                    </a:effectLst>
                  </a:rPr>
                  <a:t>macroeconomica del valore</a:t>
                </a:r>
                <a:r>
                  <a:rPr lang="it-IT" dirty="0" smtClean="0"/>
                  <a:t>: Duncan </a:t>
                </a:r>
                <a:r>
                  <a:rPr lang="it-IT" dirty="0" err="1" smtClean="0"/>
                  <a:t>Foley</a:t>
                </a:r>
                <a:r>
                  <a:rPr lang="it-IT" dirty="0" smtClean="0"/>
                  <a:t> e Gerard </a:t>
                </a:r>
                <a:r>
                  <a:rPr lang="it-IT" dirty="0" err="1" smtClean="0"/>
                  <a:t>Duménil</a:t>
                </a:r>
                <a:endParaRPr lang="it-IT" dirty="0" smtClean="0"/>
              </a:p>
              <a:p>
                <a:r>
                  <a:rPr lang="it-IT" dirty="0" smtClean="0"/>
                  <a:t>In realtà nel processo produttivo è creato il reddito (Nuovo valore)</a:t>
                </a:r>
              </a:p>
              <a:p>
                <a:r>
                  <a:rPr lang="it-IT" i="1" dirty="0" smtClean="0"/>
                  <a:t>Y=L </a:t>
                </a:r>
                <a:r>
                  <a:rPr lang="it-IT" b="1" dirty="0" smtClean="0">
                    <a:solidFill>
                      <a:srgbClr val="C00000"/>
                    </a:solidFill>
                    <a:effectLst>
                      <a:outerShdw blurRad="38100" dist="38100" dir="2700000" algn="tl">
                        <a:srgbClr val="000000">
                          <a:alpha val="43137"/>
                        </a:srgbClr>
                      </a:outerShdw>
                    </a:effectLst>
                  </a:rPr>
                  <a:t>Il valore del reddito (prodotto netto) </a:t>
                </a:r>
                <a:r>
                  <a:rPr lang="it-IT" dirty="0" smtClean="0"/>
                  <a:t>creato è uguale al </a:t>
                </a:r>
                <a:r>
                  <a:rPr lang="it-IT" b="1" dirty="0" smtClean="0">
                    <a:solidFill>
                      <a:srgbClr val="C00000"/>
                    </a:solidFill>
                    <a:effectLst>
                      <a:outerShdw blurRad="38100" dist="38100" dir="2700000" algn="tl">
                        <a:srgbClr val="000000">
                          <a:alpha val="43137"/>
                        </a:srgbClr>
                      </a:outerShdw>
                    </a:effectLst>
                  </a:rPr>
                  <a:t>lavoro vivo</a:t>
                </a:r>
                <a:r>
                  <a:rPr lang="it-IT" dirty="0" smtClean="0"/>
                  <a:t> impiegato a livello aggregato</a:t>
                </a:r>
              </a:p>
              <a:p>
                <a:r>
                  <a:rPr lang="it-IT" dirty="0" smtClean="0"/>
                  <a:t> </a:t>
                </a:r>
                <a:r>
                  <a:rPr lang="it-IT" b="1" dirty="0" smtClean="0">
                    <a:solidFill>
                      <a:srgbClr val="C00000"/>
                    </a:solidFill>
                    <a:effectLst>
                      <a:outerShdw blurRad="38100" dist="38100" dir="2700000" algn="tl">
                        <a:srgbClr val="000000">
                          <a:alpha val="43137"/>
                        </a:srgbClr>
                      </a:outerShdw>
                    </a:effectLst>
                  </a:rPr>
                  <a:t>1. </a:t>
                </a:r>
                <a:r>
                  <a:rPr lang="it-IT" b="1" i="1" dirty="0" smtClean="0">
                    <a:solidFill>
                      <a:srgbClr val="C00000"/>
                    </a:solidFill>
                    <a:effectLst>
                      <a:outerShdw blurRad="38100" dist="38100" dir="2700000" algn="tl">
                        <a:srgbClr val="000000">
                          <a:alpha val="43137"/>
                        </a:srgbClr>
                      </a:outerShdw>
                    </a:effectLst>
                  </a:rPr>
                  <a:t>K</a:t>
                </a:r>
                <a:r>
                  <a:rPr lang="it-IT" b="1" dirty="0" smtClean="0">
                    <a:solidFill>
                      <a:srgbClr val="C00000"/>
                    </a:solidFill>
                    <a:effectLst>
                      <a:outerShdw blurRad="38100" dist="38100" dir="2700000" algn="tl">
                        <a:srgbClr val="000000">
                          <a:alpha val="43137"/>
                        </a:srgbClr>
                      </a:outerShdw>
                    </a:effectLst>
                  </a:rPr>
                  <a:t>+</a:t>
                </a:r>
                <a:r>
                  <a:rPr lang="it-IT" b="1" i="1" dirty="0" smtClean="0">
                    <a:solidFill>
                      <a:srgbClr val="C00000"/>
                    </a:solidFill>
                    <a:effectLst>
                      <a:outerShdw blurRad="38100" dist="38100" dir="2700000" algn="tl">
                        <a:srgbClr val="000000">
                          <a:alpha val="43137"/>
                        </a:srgbClr>
                      </a:outerShdw>
                    </a:effectLst>
                  </a:rPr>
                  <a:t>Y=TP </a:t>
                </a:r>
                <a:r>
                  <a:rPr lang="it-IT" dirty="0" smtClean="0"/>
                  <a:t>(la somma del valore del capitale e del reddito è uguale al valore del prodotto netto)</a:t>
                </a:r>
              </a:p>
              <a:p>
                <a:r>
                  <a:rPr lang="it-IT" dirty="0"/>
                  <a:t>valore della moneta </a:t>
                </a:r>
                <a:r>
                  <a:rPr lang="it-IT" i="1" dirty="0" smtClean="0"/>
                  <a:t>µ</a:t>
                </a:r>
                <a:r>
                  <a:rPr lang="it-IT" dirty="0"/>
                  <a:t>, </a:t>
                </a:r>
                <a:r>
                  <a:rPr lang="it-IT" dirty="0" smtClean="0"/>
                  <a:t>= il </a:t>
                </a:r>
                <a:r>
                  <a:rPr lang="it-IT" dirty="0"/>
                  <a:t>rapporto tra </a:t>
                </a:r>
                <a:r>
                  <a:rPr lang="it-IT" dirty="0" smtClean="0"/>
                  <a:t>l’occupazione aggregata </a:t>
                </a:r>
                <a:r>
                  <a:rPr lang="it-IT" i="1" dirty="0" smtClean="0"/>
                  <a:t>L</a:t>
                </a:r>
                <a:r>
                  <a:rPr lang="it-IT" dirty="0" smtClean="0"/>
                  <a:t> </a:t>
                </a:r>
                <a:r>
                  <a:rPr lang="it-IT" dirty="0"/>
                  <a:t>e il reddito sociale </a:t>
                </a:r>
                <a:r>
                  <a:rPr lang="it-IT" i="1" dirty="0" smtClean="0"/>
                  <a:t>Y: </a:t>
                </a:r>
              </a:p>
              <a:p>
                <a14:m>
                  <m:oMath xmlns:m="http://schemas.openxmlformats.org/officeDocument/2006/math">
                    <m:r>
                      <a:rPr lang="it-IT" sz="3600" b="1" i="1" smtClean="0">
                        <a:solidFill>
                          <a:srgbClr val="C00000"/>
                        </a:solidFill>
                        <a:effectLst>
                          <a:outerShdw blurRad="38100" dist="38100" dir="2700000" algn="tl">
                            <a:srgbClr val="000000">
                              <a:alpha val="43137"/>
                            </a:srgbClr>
                          </a:outerShdw>
                        </a:effectLst>
                        <a:latin typeface="Cambria Math" panose="02040503050406030204" pitchFamily="18" charset="0"/>
                      </a:rPr>
                      <m:t>𝟐</m:t>
                    </m:r>
                    <m:r>
                      <a:rPr lang="it-IT" sz="3600" b="1" i="1" smtClean="0">
                        <a:solidFill>
                          <a:srgbClr val="C00000"/>
                        </a:solidFill>
                        <a:effectLst>
                          <a:outerShdw blurRad="38100" dist="38100" dir="2700000" algn="tl">
                            <a:srgbClr val="000000">
                              <a:alpha val="43137"/>
                            </a:srgbClr>
                          </a:outerShdw>
                        </a:effectLst>
                        <a:latin typeface="Cambria Math" panose="02040503050406030204" pitchFamily="18" charset="0"/>
                      </a:rPr>
                      <m:t>. µ=</m:t>
                    </m:r>
                    <m:f>
                      <m:fPr>
                        <m:ctrlPr>
                          <a:rPr lang="it-IT" sz="3600" b="1" i="1">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3600" b="1" i="1">
                            <a:solidFill>
                              <a:srgbClr val="C00000"/>
                            </a:solidFill>
                            <a:effectLst>
                              <a:outerShdw blurRad="38100" dist="38100" dir="2700000" algn="tl">
                                <a:srgbClr val="000000">
                                  <a:alpha val="43137"/>
                                </a:srgbClr>
                              </a:outerShdw>
                            </a:effectLst>
                            <a:latin typeface="Cambria Math" panose="02040503050406030204" pitchFamily="18" charset="0"/>
                          </a:rPr>
                          <m:t>𝑳</m:t>
                        </m:r>
                      </m:num>
                      <m:den>
                        <m:r>
                          <a:rPr lang="it-IT" sz="3600" b="1" i="1">
                            <a:solidFill>
                              <a:srgbClr val="C00000"/>
                            </a:solidFill>
                            <a:effectLst>
                              <a:outerShdw blurRad="38100" dist="38100" dir="2700000" algn="tl">
                                <a:srgbClr val="000000">
                                  <a:alpha val="43137"/>
                                </a:srgbClr>
                              </a:outerShdw>
                            </a:effectLst>
                            <a:latin typeface="Cambria Math" panose="02040503050406030204" pitchFamily="18" charset="0"/>
                          </a:rPr>
                          <m:t>𝒀</m:t>
                        </m:r>
                      </m:den>
                    </m:f>
                  </m:oMath>
                </a14:m>
                <a:endParaRPr lang="it-IT" b="1" dirty="0" smtClean="0">
                  <a:latin typeface="Arial" panose="020B0604020202020204" pitchFamily="34" charset="0"/>
                  <a:cs typeface="Arial" panose="020B0604020202020204" pitchFamily="34" charset="0"/>
                </a:endParaRPr>
              </a:p>
              <a:p>
                <a:r>
                  <a:rPr lang="it-IT" dirty="0" smtClean="0">
                    <a:sym typeface="Symbol" panose="05050102010706020507" pitchFamily="18" charset="2"/>
                  </a:rPr>
                  <a:t>Moltiplicando 1. per  abbiamo: </a:t>
                </a:r>
              </a:p>
              <a:p>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3. </a:t>
                </a:r>
                <a:r>
                  <a:rPr lang="it-IT" b="1" i="1" dirty="0">
                    <a:solidFill>
                      <a:srgbClr val="C00000"/>
                    </a:solidFill>
                    <a:effectLst>
                      <a:outerShdw blurRad="38100" dist="38100" dir="2700000" algn="tl">
                        <a:srgbClr val="000000">
                          <a:alpha val="43137"/>
                        </a:srgbClr>
                      </a:outerShdw>
                    </a:effectLst>
                  </a:rPr>
                  <a:t>K+</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a:solidFill>
                      <a:srgbClr val="C00000"/>
                    </a:solidFill>
                    <a:effectLst>
                      <a:outerShdw blurRad="38100" dist="38100" dir="2700000" algn="tl">
                        <a:srgbClr val="000000">
                          <a:alpha val="43137"/>
                        </a:srgbClr>
                      </a:outerShdw>
                    </a:effectLst>
                  </a:rPr>
                  <a:t>Y</a:t>
                </a:r>
                <a:r>
                  <a:rPr lang="it-IT" b="1" dirty="0">
                    <a:solidFill>
                      <a:srgbClr val="C00000"/>
                    </a:solidFill>
                    <a:effectLst>
                      <a:outerShdw blurRad="38100" dist="38100" dir="2700000" algn="tl">
                        <a:srgbClr val="000000">
                          <a:alpha val="43137"/>
                        </a:srgbClr>
                      </a:outerShdw>
                    </a:effectLst>
                  </a:rPr>
                  <a:t>=</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smtClean="0">
                    <a:solidFill>
                      <a:srgbClr val="C00000"/>
                    </a:solidFill>
                    <a:effectLst>
                      <a:outerShdw blurRad="38100" dist="38100" dir="2700000" algn="tl">
                        <a:srgbClr val="000000">
                          <a:alpha val="43137"/>
                        </a:srgbClr>
                      </a:outerShdw>
                    </a:effectLst>
                  </a:rPr>
                  <a:t>TP, </a:t>
                </a:r>
                <a:r>
                  <a:rPr lang="it-IT" dirty="0" smtClean="0"/>
                  <a:t>cioè</a:t>
                </a:r>
              </a:p>
              <a:p>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4. </a:t>
                </a:r>
                <a:r>
                  <a:rPr lang="it-IT" b="1" i="1" dirty="0">
                    <a:solidFill>
                      <a:srgbClr val="C00000"/>
                    </a:solidFill>
                    <a:effectLst>
                      <a:outerShdw blurRad="38100" dist="38100" dir="2700000" algn="tl">
                        <a:srgbClr val="000000">
                          <a:alpha val="43137"/>
                        </a:srgbClr>
                      </a:outerShdw>
                    </a:effectLst>
                  </a:rPr>
                  <a:t>K+L</a:t>
                </a:r>
                <a:r>
                  <a:rPr lang="it-IT" b="1" dirty="0">
                    <a:solidFill>
                      <a:srgbClr val="C00000"/>
                    </a:solidFill>
                    <a:effectLst>
                      <a:outerShdw blurRad="38100" dist="38100" dir="2700000" algn="tl">
                        <a:srgbClr val="000000">
                          <a:alpha val="43137"/>
                        </a:srgbClr>
                      </a:outerShdw>
                    </a:effectLst>
                  </a:rPr>
                  <a:t>=</a:t>
                </a:r>
                <a:r>
                  <a:rPr lang="it-IT" b="1" dirty="0">
                    <a:solidFill>
                      <a:srgbClr val="C00000"/>
                    </a:solidFill>
                    <a:effectLst>
                      <a:outerShdw blurRad="38100" dist="38100" dir="2700000" algn="tl">
                        <a:srgbClr val="000000">
                          <a:alpha val="43137"/>
                        </a:srgbClr>
                      </a:outerShdw>
                    </a:effectLst>
                    <a:sym typeface="Symbol" panose="05050102010706020507" pitchFamily="18" charset="2"/>
                  </a:rPr>
                  <a:t></a:t>
                </a:r>
                <a:r>
                  <a:rPr lang="it-IT" b="1" i="1" dirty="0" smtClean="0">
                    <a:solidFill>
                      <a:srgbClr val="C00000"/>
                    </a:solidFill>
                    <a:effectLst>
                      <a:outerShdw blurRad="38100" dist="38100" dir="2700000" algn="tl">
                        <a:srgbClr val="000000">
                          <a:alpha val="43137"/>
                        </a:srgbClr>
                      </a:outerShdw>
                    </a:effectLst>
                  </a:rPr>
                  <a:t>TP</a:t>
                </a:r>
              </a:p>
              <a:p>
                <a:r>
                  <a:rPr lang="it-IT" dirty="0" smtClean="0"/>
                  <a:t>Il nuovo valore creato nella produzione  si divide in salari e profitti. Una volta stabiliti il nuovo valore e la quota dei salari (lavoro necessario) si possono determinare i prezzi e il saggio di profitto con delle equazioni simultanee</a:t>
                </a:r>
                <a:r>
                  <a:rPr lang="it-IT" dirty="0" smtClean="0"/>
                  <a:t>.</a:t>
                </a:r>
                <a:endParaRPr lang="it-IT" dirty="0" smtClean="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blipFill>
                <a:blip r:embed="rId2"/>
                <a:stretch>
                  <a:fillRect l="-519" t="-2156" r="-1259"/>
                </a:stretch>
              </a:blipFill>
            </p:spPr>
            <p:txBody>
              <a:bodyPr/>
              <a:lstStyle/>
              <a:p>
                <a:r>
                  <a:rPr lang="it-IT">
                    <a:noFill/>
                  </a:rPr>
                  <a:t> </a:t>
                </a:r>
              </a:p>
            </p:txBody>
          </p:sp>
        </mc:Fallback>
      </mc:AlternateContent>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30</a:t>
            </a:fld>
            <a:endParaRPr lang="it-IT" dirty="0"/>
          </a:p>
        </p:txBody>
      </p:sp>
    </p:spTree>
    <p:extLst>
      <p:ext uri="{BB962C8B-B14F-4D97-AF65-F5344CB8AC3E}">
        <p14:creationId xmlns:p14="http://schemas.microsoft.com/office/powerpoint/2010/main" val="30168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La teoria della creazione del valore</a:t>
            </a:r>
            <a:endParaRPr lang="it-IT" sz="3600" dirty="0"/>
          </a:p>
        </p:txBody>
      </p:sp>
      <p:sp>
        <p:nvSpPr>
          <p:cNvPr id="3" name="Segnaposto contenuto 2"/>
          <p:cNvSpPr>
            <a:spLocks noGrp="1"/>
          </p:cNvSpPr>
          <p:nvPr>
            <p:ph idx="1"/>
          </p:nvPr>
        </p:nvSpPr>
        <p:spPr/>
        <p:txBody>
          <a:bodyPr>
            <a:normAutofit fontScale="85000" lnSpcReduction="20000"/>
          </a:bodyPr>
          <a:lstStyle/>
          <a:p>
            <a:r>
              <a:rPr lang="it-IT" dirty="0" smtClean="0"/>
              <a:t>Il valore del reddito è dato dal lavoro impiegato</a:t>
            </a:r>
          </a:p>
          <a:p>
            <a:r>
              <a:rPr lang="it-IT" dirty="0" smtClean="0"/>
              <a:t>Il valore del saggio di salario è dato dalla quota dei salari sul reddito </a:t>
            </a:r>
            <a:r>
              <a:rPr lang="it-IT" dirty="0" smtClean="0">
                <a:sym typeface="Symbol" panose="05050102010706020507" pitchFamily="18" charset="2"/>
              </a:rPr>
              <a:t></a:t>
            </a:r>
            <a:endParaRPr lang="it-IT" dirty="0" smtClean="0"/>
          </a:p>
          <a:p>
            <a:r>
              <a:rPr lang="it-IT" b="1" i="1" dirty="0" smtClean="0">
                <a:solidFill>
                  <a:srgbClr val="C00000"/>
                </a:solidFill>
                <a:effectLst>
                  <a:outerShdw blurRad="38100" dist="38100" dir="2700000" algn="tl">
                    <a:srgbClr val="000000">
                      <a:alpha val="43137"/>
                    </a:srgbClr>
                  </a:outerShdw>
                </a:effectLst>
              </a:rPr>
              <a:t>5. </a:t>
            </a:r>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w=</a:t>
            </a:r>
            <a:r>
              <a:rPr lang="it-IT" b="1" i="1" dirty="0" err="1" smtClean="0">
                <a:solidFill>
                  <a:srgbClr val="C00000"/>
                </a:solidFill>
                <a:effectLst>
                  <a:outerShdw blurRad="38100" dist="38100" dir="2700000" algn="tl">
                    <a:srgbClr val="000000">
                      <a:alpha val="43137"/>
                    </a:srgbClr>
                  </a:outerShdw>
                </a:effectLst>
                <a:sym typeface="Symbol" panose="05050102010706020507" pitchFamily="18" charset="2"/>
              </a:rPr>
              <a:t>wL</a:t>
            </a:r>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/Y=</a:t>
            </a:r>
          </a:p>
          <a:p>
            <a:r>
              <a:rPr lang="it-IT" dirty="0" smtClean="0">
                <a:sym typeface="Symbol" panose="05050102010706020507" pitchFamily="18" charset="2"/>
              </a:rPr>
              <a:t>Il capitale variabile in valore è uguale alla quota di lavoro che va ai lavoratori</a:t>
            </a:r>
          </a:p>
          <a:p>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6. V=L</a:t>
            </a:r>
          </a:p>
          <a:p>
            <a:r>
              <a:rPr lang="it-IT" dirty="0" smtClean="0">
                <a:sym typeface="Symbol" panose="05050102010706020507" pitchFamily="18" charset="2"/>
              </a:rPr>
              <a:t>I profitti aggregati </a:t>
            </a:r>
          </a:p>
          <a:p>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7.  = (1-)</a:t>
            </a:r>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Y</a:t>
            </a:r>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=(1-</a:t>
            </a:r>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w)L</a:t>
            </a:r>
            <a:endParaRPr lang="it-IT" b="1" dirty="0" smtClean="0">
              <a:solidFill>
                <a:srgbClr val="C00000"/>
              </a:solidFill>
              <a:effectLst>
                <a:outerShdw blurRad="38100" dist="38100" dir="2700000" algn="tl">
                  <a:srgbClr val="000000">
                    <a:alpha val="43137"/>
                  </a:srgbClr>
                </a:outerShdw>
              </a:effectLst>
              <a:sym typeface="Symbol" panose="05050102010706020507" pitchFamily="18" charset="2"/>
            </a:endParaRPr>
          </a:p>
          <a:p>
            <a:r>
              <a:rPr lang="it-IT" dirty="0" smtClean="0">
                <a:sym typeface="Symbol" panose="05050102010706020507" pitchFamily="18" charset="2"/>
              </a:rPr>
              <a:t>Il capitale costante </a:t>
            </a:r>
          </a:p>
          <a:p>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8.</a:t>
            </a:r>
            <a:r>
              <a:rPr lang="it-IT" dirty="0" smtClean="0">
                <a:sym typeface="Symbol" panose="05050102010706020507" pitchFamily="18" charset="2"/>
              </a:rPr>
              <a:t> </a:t>
            </a:r>
            <a:r>
              <a:rPr lang="it-IT" b="1" i="1" dirty="0" smtClean="0">
                <a:solidFill>
                  <a:srgbClr val="C00000"/>
                </a:solidFill>
                <a:effectLst>
                  <a:outerShdw blurRad="38100" dist="38100" dir="2700000" algn="tl">
                    <a:srgbClr val="000000">
                      <a:alpha val="43137"/>
                    </a:srgbClr>
                  </a:outerShdw>
                </a:effectLst>
                <a:sym typeface="Symbol" panose="05050102010706020507" pitchFamily="18" charset="2"/>
              </a:rPr>
              <a:t>K=KL/Y</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31</a:t>
            </a:fld>
            <a:endParaRPr lang="it-IT" dirty="0"/>
          </a:p>
        </p:txBody>
      </p:sp>
    </p:spTree>
    <p:extLst>
      <p:ext uri="{BB962C8B-B14F-4D97-AF65-F5344CB8AC3E}">
        <p14:creationId xmlns:p14="http://schemas.microsoft.com/office/powerpoint/2010/main" val="38085773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Il circuito </a:t>
            </a:r>
            <a:r>
              <a:rPr lang="it-IT" sz="3600" dirty="0" smtClean="0"/>
              <a:t>e la nuova interpretazione</a:t>
            </a:r>
            <a:endParaRPr lang="it-IT" sz="3600" dirty="0"/>
          </a:p>
        </p:txBody>
      </p:sp>
      <p:sp>
        <p:nvSpPr>
          <p:cNvPr id="3" name="Segnaposto contenuto 2"/>
          <p:cNvSpPr>
            <a:spLocks noGrp="1"/>
          </p:cNvSpPr>
          <p:nvPr>
            <p:ph idx="1"/>
          </p:nvPr>
        </p:nvSpPr>
        <p:spPr>
          <a:xfrm>
            <a:off x="457200" y="4934309"/>
            <a:ext cx="8229600" cy="1191854"/>
          </a:xfrm>
        </p:spPr>
        <p:txBody>
          <a:bodyPr>
            <a:normAutofit fontScale="62500" lnSpcReduction="20000"/>
          </a:bodyPr>
          <a:lstStyle/>
          <a:p>
            <a:r>
              <a:rPr lang="it-IT" dirty="0" smtClean="0"/>
              <a:t>Il circuito di </a:t>
            </a:r>
            <a:r>
              <a:rPr lang="it-IT" dirty="0" err="1" smtClean="0"/>
              <a:t>Marx</a:t>
            </a:r>
            <a:r>
              <a:rPr lang="it-IT" dirty="0" smtClean="0"/>
              <a:t> può essere riscritto </a:t>
            </a:r>
            <a:r>
              <a:rPr lang="it-IT" dirty="0" smtClean="0"/>
              <a:t>Esprimendo </a:t>
            </a:r>
            <a:r>
              <a:rPr lang="it-IT" dirty="0" smtClean="0"/>
              <a:t>i prezzi con il valore della moneta si vede che il nuovo valore è creato dal </a:t>
            </a:r>
            <a:r>
              <a:rPr lang="it-IT" dirty="0" smtClean="0"/>
              <a:t>lavoro</a:t>
            </a:r>
          </a:p>
          <a:p>
            <a:r>
              <a:rPr lang="it-IT" dirty="0" smtClean="0"/>
              <a:t>Il plusvalore è parte del </a:t>
            </a:r>
            <a:r>
              <a:rPr lang="it-IT" dirty="0" err="1" smtClean="0"/>
              <a:t>neovalore</a:t>
            </a:r>
            <a:r>
              <a:rPr lang="it-IT" dirty="0" smtClean="0"/>
              <a:t> (1-</a:t>
            </a:r>
            <a:r>
              <a:rPr lang="it-IT" i="1" dirty="0" smtClean="0"/>
              <a:t>w</a:t>
            </a:r>
            <a:r>
              <a:rPr lang="it-IT" dirty="0" smtClean="0"/>
              <a:t>)</a:t>
            </a:r>
            <a:r>
              <a:rPr lang="it-IT" i="1" dirty="0"/>
              <a:t>L</a:t>
            </a:r>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32</a:t>
            </a:fld>
            <a:endParaRPr lang="it-IT" dirty="0"/>
          </a:p>
        </p:txBody>
      </p:sp>
      <p:sp>
        <p:nvSpPr>
          <p:cNvPr id="46" name="Rettangolo arrotondato 45"/>
          <p:cNvSpPr/>
          <p:nvPr/>
        </p:nvSpPr>
        <p:spPr>
          <a:xfrm>
            <a:off x="903599" y="2439702"/>
            <a:ext cx="1302588"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Lavoratori</a:t>
            </a:r>
            <a:endParaRPr lang="it-IT" dirty="0"/>
          </a:p>
        </p:txBody>
      </p:sp>
      <p:sp>
        <p:nvSpPr>
          <p:cNvPr id="47" name="Rettangolo arrotondato 46"/>
          <p:cNvSpPr/>
          <p:nvPr/>
        </p:nvSpPr>
        <p:spPr>
          <a:xfrm>
            <a:off x="2483670" y="2439702"/>
            <a:ext cx="107686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M</a:t>
            </a:r>
            <a:r>
              <a:rPr lang="it-IT" sz="1600" baseline="-25000" dirty="0" err="1" smtClean="0"/>
              <a:t>fl</a:t>
            </a:r>
            <a:r>
              <a:rPr lang="it-IT" sz="1600" baseline="-25000" dirty="0" smtClean="0"/>
              <a:t>=</a:t>
            </a:r>
            <a:r>
              <a:rPr lang="it-IT" sz="1600" dirty="0" smtClean="0"/>
              <a:t>Forza lavoro</a:t>
            </a:r>
            <a:endParaRPr lang="it-IT" sz="1600" dirty="0"/>
          </a:p>
        </p:txBody>
      </p:sp>
      <p:sp>
        <p:nvSpPr>
          <p:cNvPr id="48" name="Rettangolo arrotondato 47"/>
          <p:cNvSpPr/>
          <p:nvPr/>
        </p:nvSpPr>
        <p:spPr>
          <a:xfrm>
            <a:off x="3838018" y="2431075"/>
            <a:ext cx="88708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i="1" dirty="0" smtClean="0">
                <a:sym typeface="Symbol" panose="05050102010706020507" pitchFamily="18" charset="2"/>
              </a:rPr>
              <a:t></a:t>
            </a:r>
            <a:r>
              <a:rPr lang="it-IT" sz="1600" i="1" dirty="0" err="1" smtClean="0">
                <a:sym typeface="Symbol" panose="05050102010706020507" pitchFamily="18" charset="2"/>
              </a:rPr>
              <a:t>wL</a:t>
            </a:r>
            <a:endParaRPr lang="it-IT" sz="1600" i="1" dirty="0"/>
          </a:p>
        </p:txBody>
      </p:sp>
      <p:sp>
        <p:nvSpPr>
          <p:cNvPr id="49" name="Rettangolo arrotondato 48"/>
          <p:cNvSpPr/>
          <p:nvPr/>
        </p:nvSpPr>
        <p:spPr>
          <a:xfrm>
            <a:off x="5045631" y="2431075"/>
            <a:ext cx="1240764"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sym typeface="Symbol" panose="05050102010706020507" pitchFamily="18" charset="2"/>
              </a:rPr>
              <a:t></a:t>
            </a:r>
            <a:r>
              <a:rPr lang="it-IT" sz="1600" i="1" dirty="0" smtClean="0">
                <a:sym typeface="Symbol" panose="05050102010706020507" pitchFamily="18" charset="2"/>
              </a:rPr>
              <a:t>L</a:t>
            </a:r>
            <a:r>
              <a:rPr lang="it-IT" sz="1600" dirty="0" smtClean="0"/>
              <a:t>= </a:t>
            </a:r>
            <a:r>
              <a:rPr lang="it-IT" sz="1600" dirty="0" smtClean="0"/>
              <a:t>beni di consumo</a:t>
            </a:r>
            <a:endParaRPr lang="it-IT" sz="1600" dirty="0"/>
          </a:p>
        </p:txBody>
      </p:sp>
      <p:sp>
        <p:nvSpPr>
          <p:cNvPr id="50" name="Rettangolo arrotondato 49"/>
          <p:cNvSpPr/>
          <p:nvPr/>
        </p:nvSpPr>
        <p:spPr>
          <a:xfrm>
            <a:off x="304123" y="4069782"/>
            <a:ext cx="1879637" cy="4232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Circuito D-M-D’</a:t>
            </a:r>
            <a:endParaRPr lang="it-IT" dirty="0"/>
          </a:p>
        </p:txBody>
      </p:sp>
      <p:sp>
        <p:nvSpPr>
          <p:cNvPr id="51" name="Rettangolo arrotondato 50"/>
          <p:cNvSpPr/>
          <p:nvPr/>
        </p:nvSpPr>
        <p:spPr>
          <a:xfrm>
            <a:off x="304122" y="3515961"/>
            <a:ext cx="1345143"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Capitale</a:t>
            </a:r>
            <a:endParaRPr lang="it-IT" dirty="0"/>
          </a:p>
        </p:txBody>
      </p:sp>
      <p:sp>
        <p:nvSpPr>
          <p:cNvPr id="52" name="Rettangolo arrotondato 51"/>
          <p:cNvSpPr/>
          <p:nvPr/>
        </p:nvSpPr>
        <p:spPr>
          <a:xfrm>
            <a:off x="1816476" y="3510127"/>
            <a:ext cx="426853"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t>D</a:t>
            </a:r>
            <a:endParaRPr lang="it-IT" sz="1600" dirty="0"/>
          </a:p>
        </p:txBody>
      </p:sp>
      <p:sp>
        <p:nvSpPr>
          <p:cNvPr id="53" name="Rettangolo arrotondato 52"/>
          <p:cNvSpPr/>
          <p:nvPr/>
        </p:nvSpPr>
        <p:spPr>
          <a:xfrm>
            <a:off x="2466167" y="3521436"/>
            <a:ext cx="969510"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sym typeface="Symbol" panose="05050102010706020507" pitchFamily="18" charset="2"/>
              </a:rPr>
              <a:t>(</a:t>
            </a:r>
            <a:r>
              <a:rPr lang="it-IT" sz="1600" i="1" dirty="0" err="1" smtClean="0">
                <a:sym typeface="Symbol" panose="05050102010706020507" pitchFamily="18" charset="2"/>
              </a:rPr>
              <a:t>K+wL</a:t>
            </a:r>
            <a:r>
              <a:rPr lang="it-IT" sz="1600" dirty="0" smtClean="0">
                <a:sym typeface="Symbol" panose="05050102010706020507" pitchFamily="18" charset="2"/>
              </a:rPr>
              <a:t>)</a:t>
            </a:r>
            <a:endParaRPr lang="it-IT" sz="1600" dirty="0"/>
          </a:p>
        </p:txBody>
      </p:sp>
      <p:sp>
        <p:nvSpPr>
          <p:cNvPr id="54" name="Rettangolo arrotondato 53"/>
          <p:cNvSpPr/>
          <p:nvPr/>
        </p:nvSpPr>
        <p:spPr>
          <a:xfrm>
            <a:off x="4474907" y="3290904"/>
            <a:ext cx="1034885" cy="3963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smtClean="0"/>
              <a:t>fl</a:t>
            </a:r>
            <a:r>
              <a:rPr lang="it-IT" sz="1600" baseline="-25000" dirty="0" smtClean="0"/>
              <a:t>=</a:t>
            </a:r>
            <a:r>
              <a:rPr lang="it-IT" sz="1600" dirty="0" smtClean="0"/>
              <a:t>Forza lavoro</a:t>
            </a:r>
            <a:endParaRPr lang="it-IT" sz="1600" dirty="0"/>
          </a:p>
        </p:txBody>
      </p:sp>
      <p:sp>
        <p:nvSpPr>
          <p:cNvPr id="55" name="Rettangolo arrotondato 54"/>
          <p:cNvSpPr/>
          <p:nvPr/>
        </p:nvSpPr>
        <p:spPr>
          <a:xfrm>
            <a:off x="3588126" y="3738365"/>
            <a:ext cx="1414286"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smtClean="0">
                <a:sym typeface="Symbol" panose="05050102010706020507" pitchFamily="18" charset="2"/>
              </a:rPr>
              <a:t></a:t>
            </a:r>
            <a:r>
              <a:rPr lang="it-IT" sz="1600" i="1" dirty="0" smtClean="0">
                <a:sym typeface="Symbol" panose="05050102010706020507" pitchFamily="18" charset="2"/>
              </a:rPr>
              <a:t>K</a:t>
            </a:r>
            <a:r>
              <a:rPr lang="it-IT" sz="1600" dirty="0" smtClean="0"/>
              <a:t>= </a:t>
            </a:r>
            <a:r>
              <a:rPr lang="it-IT" sz="1600" dirty="0" smtClean="0"/>
              <a:t>capitale costante</a:t>
            </a:r>
            <a:endParaRPr lang="it-IT" sz="1600" dirty="0"/>
          </a:p>
        </p:txBody>
      </p:sp>
      <p:sp>
        <p:nvSpPr>
          <p:cNvPr id="56" name="Rettangolo arrotondato 55"/>
          <p:cNvSpPr/>
          <p:nvPr/>
        </p:nvSpPr>
        <p:spPr>
          <a:xfrm>
            <a:off x="5554310" y="3185338"/>
            <a:ext cx="1919111" cy="1333536"/>
          </a:xfrm>
          <a:prstGeom prst="round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7" name="CasellaDiTesto 56"/>
          <p:cNvSpPr txBox="1"/>
          <p:nvPr/>
        </p:nvSpPr>
        <p:spPr>
          <a:xfrm>
            <a:off x="5470092" y="3548244"/>
            <a:ext cx="1494470" cy="369332"/>
          </a:xfrm>
          <a:prstGeom prst="rect">
            <a:avLst/>
          </a:prstGeom>
          <a:noFill/>
        </p:spPr>
        <p:txBody>
          <a:bodyPr wrap="square" rtlCol="0" anchor="b">
            <a:spAutoFit/>
          </a:bodyPr>
          <a:lstStyle/>
          <a:p>
            <a:r>
              <a:rPr lang="it-IT" dirty="0" smtClean="0"/>
              <a:t>PRODUZIONE</a:t>
            </a:r>
            <a:endParaRPr lang="it-IT" dirty="0"/>
          </a:p>
        </p:txBody>
      </p:sp>
      <p:sp>
        <p:nvSpPr>
          <p:cNvPr id="58" name="Rettangolo arrotondato 57"/>
          <p:cNvSpPr/>
          <p:nvPr/>
        </p:nvSpPr>
        <p:spPr>
          <a:xfrm>
            <a:off x="5854302" y="3258423"/>
            <a:ext cx="806900" cy="267312"/>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9" name="CasellaDiTesto 58"/>
          <p:cNvSpPr txBox="1"/>
          <p:nvPr/>
        </p:nvSpPr>
        <p:spPr>
          <a:xfrm>
            <a:off x="5835150" y="3185338"/>
            <a:ext cx="837883" cy="369332"/>
          </a:xfrm>
          <a:prstGeom prst="rect">
            <a:avLst/>
          </a:prstGeom>
          <a:noFill/>
        </p:spPr>
        <p:txBody>
          <a:bodyPr wrap="square" rtlCol="0">
            <a:spAutoFit/>
          </a:bodyPr>
          <a:lstStyle/>
          <a:p>
            <a:r>
              <a:rPr lang="it-IT" dirty="0" smtClean="0">
                <a:solidFill>
                  <a:schemeClr val="bg1"/>
                </a:solidFill>
              </a:rPr>
              <a:t>Lavoro</a:t>
            </a:r>
            <a:endParaRPr lang="it-IT" dirty="0">
              <a:solidFill>
                <a:schemeClr val="bg1"/>
              </a:solidFill>
            </a:endParaRPr>
          </a:p>
        </p:txBody>
      </p:sp>
      <p:sp>
        <p:nvSpPr>
          <p:cNvPr id="60" name="Rettangolo arrotondato 59"/>
          <p:cNvSpPr/>
          <p:nvPr/>
        </p:nvSpPr>
        <p:spPr>
          <a:xfrm>
            <a:off x="5614820" y="3898314"/>
            <a:ext cx="1250120" cy="524858"/>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1" name="CasellaDiTesto 60"/>
          <p:cNvSpPr txBox="1"/>
          <p:nvPr/>
        </p:nvSpPr>
        <p:spPr>
          <a:xfrm>
            <a:off x="5574648" y="3825293"/>
            <a:ext cx="1371493" cy="646331"/>
          </a:xfrm>
          <a:prstGeom prst="rect">
            <a:avLst/>
          </a:prstGeom>
          <a:noFill/>
        </p:spPr>
        <p:txBody>
          <a:bodyPr wrap="square" rtlCol="0">
            <a:spAutoFit/>
          </a:bodyPr>
          <a:lstStyle/>
          <a:p>
            <a:r>
              <a:rPr lang="it-IT" dirty="0" smtClean="0">
                <a:solidFill>
                  <a:schemeClr val="bg1"/>
                </a:solidFill>
              </a:rPr>
              <a:t>Mezzi di produzione</a:t>
            </a:r>
            <a:endParaRPr lang="it-IT" dirty="0">
              <a:solidFill>
                <a:schemeClr val="bg1"/>
              </a:solidFill>
            </a:endParaRPr>
          </a:p>
        </p:txBody>
      </p:sp>
      <p:sp>
        <p:nvSpPr>
          <p:cNvPr id="62" name="Rettangolo arrotondato 61"/>
          <p:cNvSpPr/>
          <p:nvPr/>
        </p:nvSpPr>
        <p:spPr>
          <a:xfrm>
            <a:off x="6902753" y="3556268"/>
            <a:ext cx="519968" cy="487793"/>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M</a:t>
            </a:r>
            <a:r>
              <a:rPr lang="it-IT" dirty="0" smtClean="0"/>
              <a:t>’</a:t>
            </a:r>
            <a:endParaRPr lang="it-IT" dirty="0"/>
          </a:p>
        </p:txBody>
      </p:sp>
      <p:sp>
        <p:nvSpPr>
          <p:cNvPr id="63" name="Rettangolo arrotondato 62"/>
          <p:cNvSpPr/>
          <p:nvPr/>
        </p:nvSpPr>
        <p:spPr>
          <a:xfrm>
            <a:off x="3612827" y="3283073"/>
            <a:ext cx="705976" cy="40544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a:sym typeface="Symbol" panose="05050102010706020507" pitchFamily="18" charset="2"/>
              </a:rPr>
              <a:t></a:t>
            </a:r>
            <a:r>
              <a:rPr lang="it-IT" sz="1600" i="1" dirty="0">
                <a:sym typeface="Symbol" panose="05050102010706020507" pitchFamily="18" charset="2"/>
              </a:rPr>
              <a:t>L</a:t>
            </a:r>
            <a:r>
              <a:rPr lang="it-IT" sz="1600" dirty="0" smtClean="0"/>
              <a:t> </a:t>
            </a:r>
            <a:r>
              <a:rPr lang="it-IT" sz="1600" dirty="0" smtClean="0"/>
              <a:t>= Salari</a:t>
            </a:r>
            <a:endParaRPr lang="it-IT" sz="1600" dirty="0"/>
          </a:p>
        </p:txBody>
      </p:sp>
      <p:sp>
        <p:nvSpPr>
          <p:cNvPr id="64" name="Rettangolo arrotondato 63"/>
          <p:cNvSpPr/>
          <p:nvPr/>
        </p:nvSpPr>
        <p:spPr>
          <a:xfrm>
            <a:off x="7580012" y="3389476"/>
            <a:ext cx="904026" cy="1040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D+</a:t>
            </a:r>
            <a:r>
              <a:rPr lang="el-GR" dirty="0" smtClean="0">
                <a:latin typeface="Calibri" panose="020F0502020204030204" pitchFamily="34" charset="0"/>
                <a:cs typeface="Calibri" panose="020F0502020204030204" pitchFamily="34" charset="0"/>
              </a:rPr>
              <a:t>Δ</a:t>
            </a:r>
            <a:r>
              <a:rPr lang="it-IT" dirty="0" smtClean="0">
                <a:latin typeface="Calibri" panose="020F0502020204030204" pitchFamily="34" charset="0"/>
                <a:cs typeface="Calibri" panose="020F0502020204030204" pitchFamily="34" charset="0"/>
              </a:rPr>
              <a:t>D=</a:t>
            </a:r>
            <a:r>
              <a:rPr lang="it-IT" dirty="0" smtClean="0">
                <a:latin typeface="Calibri" panose="020F0502020204030204" pitchFamily="34" charset="0"/>
                <a:cs typeface="Calibri" panose="020F0502020204030204" pitchFamily="34" charset="0"/>
                <a:sym typeface="Symbol" panose="05050102010706020507" pitchFamily="18" charset="2"/>
              </a:rPr>
              <a:t></a:t>
            </a:r>
            <a:r>
              <a:rPr lang="it-IT" i="1" dirty="0" smtClean="0">
                <a:latin typeface="Calibri" panose="020F0502020204030204" pitchFamily="34" charset="0"/>
                <a:cs typeface="Calibri" panose="020F0502020204030204" pitchFamily="34" charset="0"/>
                <a:sym typeface="Symbol" panose="05050102010706020507" pitchFamily="18" charset="2"/>
              </a:rPr>
              <a:t>K+L</a:t>
            </a:r>
            <a:endParaRPr lang="it-IT" dirty="0"/>
          </a:p>
        </p:txBody>
      </p:sp>
      <p:sp>
        <p:nvSpPr>
          <p:cNvPr id="65" name="Rettangolo arrotondato 64"/>
          <p:cNvSpPr/>
          <p:nvPr/>
        </p:nvSpPr>
        <p:spPr>
          <a:xfrm>
            <a:off x="750049" y="1813817"/>
            <a:ext cx="6059374" cy="109702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6" name="Rettangolo arrotondato 65"/>
          <p:cNvSpPr/>
          <p:nvPr/>
        </p:nvSpPr>
        <p:spPr>
          <a:xfrm>
            <a:off x="265591" y="3121741"/>
            <a:ext cx="8421210" cy="1501320"/>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7" name="Rettangolo arrotondato 66"/>
          <p:cNvSpPr/>
          <p:nvPr/>
        </p:nvSpPr>
        <p:spPr>
          <a:xfrm>
            <a:off x="907087" y="1943906"/>
            <a:ext cx="1820173" cy="4232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Circuito M-D-M</a:t>
            </a:r>
            <a:endParaRPr lang="it-IT" dirty="0"/>
          </a:p>
        </p:txBody>
      </p:sp>
      <p:cxnSp>
        <p:nvCxnSpPr>
          <p:cNvPr id="68" name="Connettore 2 67"/>
          <p:cNvCxnSpPr>
            <a:stCxn id="46" idx="3"/>
            <a:endCxn id="47" idx="1"/>
          </p:cNvCxnSpPr>
          <p:nvPr/>
        </p:nvCxnSpPr>
        <p:spPr>
          <a:xfrm>
            <a:off x="2206187" y="2642423"/>
            <a:ext cx="27748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9" name="Connettore 2 68"/>
          <p:cNvCxnSpPr>
            <a:stCxn id="47" idx="3"/>
            <a:endCxn id="48" idx="1"/>
          </p:cNvCxnSpPr>
          <p:nvPr/>
        </p:nvCxnSpPr>
        <p:spPr>
          <a:xfrm flipV="1">
            <a:off x="3560534" y="2633796"/>
            <a:ext cx="277484" cy="86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Connettore 2 69"/>
          <p:cNvCxnSpPr>
            <a:stCxn id="48" idx="3"/>
            <a:endCxn id="49" idx="1"/>
          </p:cNvCxnSpPr>
          <p:nvPr/>
        </p:nvCxnSpPr>
        <p:spPr>
          <a:xfrm>
            <a:off x="4725102" y="2633796"/>
            <a:ext cx="32052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Connettore diritto 70"/>
          <p:cNvCxnSpPr>
            <a:stCxn id="47" idx="2"/>
          </p:cNvCxnSpPr>
          <p:nvPr/>
        </p:nvCxnSpPr>
        <p:spPr>
          <a:xfrm>
            <a:off x="3022102" y="2845143"/>
            <a:ext cx="0" cy="22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Connettore diritto 71"/>
          <p:cNvCxnSpPr/>
          <p:nvPr/>
        </p:nvCxnSpPr>
        <p:spPr>
          <a:xfrm>
            <a:off x="2446588" y="3124629"/>
            <a:ext cx="2612027" cy="17183"/>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Connettore 2 72"/>
          <p:cNvCxnSpPr>
            <a:endCxn id="54" idx="0"/>
          </p:cNvCxnSpPr>
          <p:nvPr/>
        </p:nvCxnSpPr>
        <p:spPr>
          <a:xfrm>
            <a:off x="4975578" y="3135958"/>
            <a:ext cx="16772" cy="1549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4" name="Connettore 2 73"/>
          <p:cNvCxnSpPr>
            <a:stCxn id="63" idx="0"/>
            <a:endCxn id="48" idx="2"/>
          </p:cNvCxnSpPr>
          <p:nvPr/>
        </p:nvCxnSpPr>
        <p:spPr>
          <a:xfrm flipV="1">
            <a:off x="3965815" y="2836516"/>
            <a:ext cx="315745" cy="4465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5" name="Connettore 2 74"/>
          <p:cNvCxnSpPr>
            <a:stCxn id="51" idx="3"/>
            <a:endCxn id="52" idx="1"/>
          </p:cNvCxnSpPr>
          <p:nvPr/>
        </p:nvCxnSpPr>
        <p:spPr>
          <a:xfrm flipV="1">
            <a:off x="1649265" y="3712848"/>
            <a:ext cx="167211" cy="58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Connettore 2 75"/>
          <p:cNvCxnSpPr>
            <a:stCxn id="52" idx="3"/>
            <a:endCxn id="53" idx="1"/>
          </p:cNvCxnSpPr>
          <p:nvPr/>
        </p:nvCxnSpPr>
        <p:spPr>
          <a:xfrm>
            <a:off x="2243329" y="3712848"/>
            <a:ext cx="222838" cy="113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7" name="Connettore 2 76"/>
          <p:cNvCxnSpPr>
            <a:stCxn id="53" idx="3"/>
            <a:endCxn id="55" idx="1"/>
          </p:cNvCxnSpPr>
          <p:nvPr/>
        </p:nvCxnSpPr>
        <p:spPr>
          <a:xfrm>
            <a:off x="3435677" y="3724157"/>
            <a:ext cx="152449" cy="2169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Connettore 2 77"/>
          <p:cNvCxnSpPr>
            <a:stCxn id="53" idx="3"/>
            <a:endCxn id="63" idx="1"/>
          </p:cNvCxnSpPr>
          <p:nvPr/>
        </p:nvCxnSpPr>
        <p:spPr>
          <a:xfrm flipV="1">
            <a:off x="3435677" y="3485794"/>
            <a:ext cx="177150" cy="2383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9" name="Connettore 2 78"/>
          <p:cNvCxnSpPr>
            <a:stCxn id="63" idx="3"/>
            <a:endCxn id="54" idx="1"/>
          </p:cNvCxnSpPr>
          <p:nvPr/>
        </p:nvCxnSpPr>
        <p:spPr>
          <a:xfrm>
            <a:off x="4318803" y="3485794"/>
            <a:ext cx="156104" cy="32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0" name="Connettore 2 79"/>
          <p:cNvCxnSpPr>
            <a:endCxn id="59" idx="1"/>
          </p:cNvCxnSpPr>
          <p:nvPr/>
        </p:nvCxnSpPr>
        <p:spPr>
          <a:xfrm flipV="1">
            <a:off x="5477054" y="3370004"/>
            <a:ext cx="358096" cy="11906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1" name="Connettore 2 80"/>
          <p:cNvCxnSpPr>
            <a:stCxn id="55" idx="3"/>
            <a:endCxn id="61" idx="1"/>
          </p:cNvCxnSpPr>
          <p:nvPr/>
        </p:nvCxnSpPr>
        <p:spPr>
          <a:xfrm>
            <a:off x="5002412" y="3941086"/>
            <a:ext cx="572236" cy="2073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2" name="Connettore 2 81"/>
          <p:cNvCxnSpPr>
            <a:stCxn id="59" idx="3"/>
          </p:cNvCxnSpPr>
          <p:nvPr/>
        </p:nvCxnSpPr>
        <p:spPr>
          <a:xfrm>
            <a:off x="6673033" y="3370004"/>
            <a:ext cx="244250" cy="31721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3" name="Connettore 2 82"/>
          <p:cNvCxnSpPr/>
          <p:nvPr/>
        </p:nvCxnSpPr>
        <p:spPr>
          <a:xfrm flipV="1">
            <a:off x="6781905" y="3937548"/>
            <a:ext cx="128113" cy="17953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4" name="Connettore 2 83"/>
          <p:cNvCxnSpPr>
            <a:stCxn id="62" idx="3"/>
            <a:endCxn id="64" idx="1"/>
          </p:cNvCxnSpPr>
          <p:nvPr/>
        </p:nvCxnSpPr>
        <p:spPr>
          <a:xfrm>
            <a:off x="7422721" y="3800165"/>
            <a:ext cx="157291" cy="1094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85161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7"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3E0598A-6B92-4B07-9AD7-D94E0A6FF4FA}" type="slidenum">
              <a:rPr lang="it-IT" altLang="it-IT" sz="1400" smtClean="0"/>
              <a:pPr eaLnBrk="1" hangingPunct="1"/>
              <a:t>33</a:t>
            </a:fld>
            <a:endParaRPr lang="it-IT" altLang="it-IT" sz="1400" smtClean="0"/>
          </a:p>
        </p:txBody>
      </p:sp>
      <p:sp>
        <p:nvSpPr>
          <p:cNvPr id="10242" name="Rectangle 2"/>
          <p:cNvSpPr>
            <a:spLocks noGrp="1" noChangeArrowheads="1"/>
          </p:cNvSpPr>
          <p:nvPr>
            <p:ph type="title"/>
          </p:nvPr>
        </p:nvSpPr>
        <p:spPr>
          <a:xfrm>
            <a:off x="457200" y="954793"/>
            <a:ext cx="8229600" cy="557946"/>
          </a:xfrm>
        </p:spPr>
        <p:txBody>
          <a:bodyPr>
            <a:noAutofit/>
          </a:bodyPr>
          <a:lstStyle/>
          <a:p>
            <a:pPr eaLnBrk="1" hangingPunct="1">
              <a:defRPr/>
            </a:pPr>
            <a:r>
              <a:rPr lang="it-IT" sz="3200" dirty="0" smtClean="0"/>
              <a:t>La caduta tendenziale del saggio di profitto</a:t>
            </a:r>
          </a:p>
        </p:txBody>
      </p:sp>
      <p:sp>
        <p:nvSpPr>
          <p:cNvPr id="10243" name="Rectangle 3"/>
          <p:cNvSpPr>
            <a:spLocks noGrp="1" noChangeArrowheads="1"/>
          </p:cNvSpPr>
          <p:nvPr>
            <p:ph type="body" idx="1"/>
          </p:nvPr>
        </p:nvSpPr>
        <p:spPr>
          <a:xfrm>
            <a:off x="457200" y="1600201"/>
            <a:ext cx="8229600" cy="1832955"/>
          </a:xfrm>
        </p:spPr>
        <p:txBody>
          <a:bodyPr>
            <a:normAutofit fontScale="92500"/>
          </a:bodyPr>
          <a:lstStyle/>
          <a:p>
            <a:pPr eaLnBrk="1" hangingPunct="1">
              <a:defRPr/>
            </a:pPr>
            <a:r>
              <a:rPr lang="it-IT" sz="2800" dirty="0" smtClean="0"/>
              <a:t>Le macchine sostituiscono il lavoro </a:t>
            </a:r>
            <a:r>
              <a:rPr lang="it-IT" sz="2800" dirty="0" smtClean="0">
                <a:sym typeface="Symbol" pitchFamily="18" charset="2"/>
              </a:rPr>
              <a:t>aumento della produttività aumento del plusvalore</a:t>
            </a:r>
          </a:p>
          <a:p>
            <a:pPr lvl="1" eaLnBrk="1" hangingPunct="1">
              <a:buClr>
                <a:schemeClr val="tx1"/>
              </a:buClr>
              <a:buFontTx/>
              <a:buChar char="•"/>
              <a:defRPr/>
            </a:pPr>
            <a:r>
              <a:rPr lang="it-IT" sz="2400" b="1" dirty="0" smtClean="0">
                <a:solidFill>
                  <a:srgbClr val="CC0000"/>
                </a:solidFill>
                <a:effectLst>
                  <a:outerShdw blurRad="38100" dist="38100" dir="2700000" algn="tl">
                    <a:srgbClr val="000000"/>
                  </a:outerShdw>
                </a:effectLst>
                <a:sym typeface="Symbol" pitchFamily="18" charset="2"/>
              </a:rPr>
              <a:t>q= composizione organica del capitale</a:t>
            </a:r>
          </a:p>
          <a:p>
            <a:pPr lvl="1" eaLnBrk="1" hangingPunct="1">
              <a:buClr>
                <a:schemeClr val="tx1"/>
              </a:buClr>
              <a:buFontTx/>
              <a:buChar char="•"/>
              <a:defRPr/>
            </a:pPr>
            <a:r>
              <a:rPr lang="it-IT" sz="2400" b="1" dirty="0" smtClean="0">
                <a:solidFill>
                  <a:srgbClr val="CC0000"/>
                </a:solidFill>
                <a:effectLst>
                  <a:outerShdw blurRad="38100" dist="38100" dir="2700000" algn="tl">
                    <a:srgbClr val="000000"/>
                  </a:outerShdw>
                </a:effectLst>
                <a:sym typeface="Symbol" pitchFamily="18" charset="2"/>
              </a:rPr>
              <a:t>q = C/V		</a:t>
            </a:r>
            <a:r>
              <a:rPr lang="it-IT" sz="2400" dirty="0" smtClean="0">
                <a:sym typeface="Symbol" pitchFamily="18" charset="2"/>
              </a:rPr>
              <a:t>Aumenta con l’introduzione delle macchine</a:t>
            </a:r>
          </a:p>
        </p:txBody>
      </p:sp>
      <p:graphicFrame>
        <p:nvGraphicFramePr>
          <p:cNvPr id="10244" name="Object 4"/>
          <p:cNvGraphicFramePr>
            <a:graphicFrameLocks noChangeAspect="1"/>
          </p:cNvGraphicFramePr>
          <p:nvPr>
            <p:extLst>
              <p:ext uri="{D42A27DB-BD31-4B8C-83A1-F6EECF244321}">
                <p14:modId xmlns:p14="http://schemas.microsoft.com/office/powerpoint/2010/main" val="364054613"/>
              </p:ext>
            </p:extLst>
          </p:nvPr>
        </p:nvGraphicFramePr>
        <p:xfrm>
          <a:off x="1633537" y="3321334"/>
          <a:ext cx="1554163" cy="944562"/>
        </p:xfrm>
        <a:graphic>
          <a:graphicData uri="http://schemas.openxmlformats.org/presentationml/2006/ole">
            <mc:AlternateContent xmlns:mc="http://schemas.openxmlformats.org/markup-compatibility/2006">
              <mc:Choice xmlns:v="urn:schemas-microsoft-com:vml" Requires="v">
                <p:oleObj spid="_x0000_s2122" name="Equation" r:id="rId4" imgW="647640" imgH="393480" progId="Equation.3">
                  <p:embed/>
                </p:oleObj>
              </mc:Choice>
              <mc:Fallback>
                <p:oleObj name="Equation" r:id="rId4" imgW="647640" imgH="393480" progId="Equation.3">
                  <p:embed/>
                  <p:pic>
                    <p:nvPicPr>
                      <p:cNvPr id="10244"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3537" y="3321334"/>
                        <a:ext cx="1554163" cy="944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5" name="Object 5"/>
          <p:cNvGraphicFramePr>
            <a:graphicFrameLocks noChangeAspect="1"/>
          </p:cNvGraphicFramePr>
          <p:nvPr>
            <p:extLst>
              <p:ext uri="{D42A27DB-BD31-4B8C-83A1-F6EECF244321}">
                <p14:modId xmlns:p14="http://schemas.microsoft.com/office/powerpoint/2010/main" val="394619264"/>
              </p:ext>
            </p:extLst>
          </p:nvPr>
        </p:nvGraphicFramePr>
        <p:xfrm>
          <a:off x="3462337" y="3126071"/>
          <a:ext cx="1947863" cy="1333500"/>
        </p:xfrm>
        <a:graphic>
          <a:graphicData uri="http://schemas.openxmlformats.org/presentationml/2006/ole">
            <mc:AlternateContent xmlns:mc="http://schemas.openxmlformats.org/markup-compatibility/2006">
              <mc:Choice xmlns:v="urn:schemas-microsoft-com:vml" Requires="v">
                <p:oleObj spid="_x0000_s2123" name="Equation" r:id="rId6" imgW="888840" imgH="609480" progId="Equation.3">
                  <p:embed/>
                </p:oleObj>
              </mc:Choice>
              <mc:Fallback>
                <p:oleObj name="Equation" r:id="rId6" imgW="888840" imgH="609480" progId="Equation.3">
                  <p:embed/>
                  <p:pic>
                    <p:nvPicPr>
                      <p:cNvPr id="10245"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2337" y="3126071"/>
                        <a:ext cx="1947863" cy="133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p:cNvGraphicFramePr>
            <a:graphicFrameLocks noChangeAspect="1"/>
          </p:cNvGraphicFramePr>
          <p:nvPr>
            <p:extLst>
              <p:ext uri="{D42A27DB-BD31-4B8C-83A1-F6EECF244321}">
                <p14:modId xmlns:p14="http://schemas.microsoft.com/office/powerpoint/2010/main" val="2982790578"/>
              </p:ext>
            </p:extLst>
          </p:nvPr>
        </p:nvGraphicFramePr>
        <p:xfrm>
          <a:off x="5595937" y="3278471"/>
          <a:ext cx="1371600" cy="1028700"/>
        </p:xfrm>
        <a:graphic>
          <a:graphicData uri="http://schemas.openxmlformats.org/presentationml/2006/ole">
            <mc:AlternateContent xmlns:mc="http://schemas.openxmlformats.org/markup-compatibility/2006">
              <mc:Choice xmlns:v="urn:schemas-microsoft-com:vml" Requires="v">
                <p:oleObj spid="_x0000_s2124" name="Equation" r:id="rId8" imgW="558720" imgH="419040" progId="Equation.3">
                  <p:embed/>
                </p:oleObj>
              </mc:Choice>
              <mc:Fallback>
                <p:oleObj name="Equation" r:id="rId8" imgW="558720" imgH="419040" progId="Equation.3">
                  <p:embed/>
                  <p:pic>
                    <p:nvPicPr>
                      <p:cNvPr id="10246"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95937" y="3278471"/>
                        <a:ext cx="13716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7" name="Text Box 7"/>
          <p:cNvSpPr txBox="1">
            <a:spLocks noChangeArrowheads="1"/>
          </p:cNvSpPr>
          <p:nvPr/>
        </p:nvSpPr>
        <p:spPr bwMode="auto">
          <a:xfrm>
            <a:off x="1074435" y="4287894"/>
            <a:ext cx="7254917" cy="1754326"/>
          </a:xfrm>
          <a:prstGeom prst="rect">
            <a:avLst/>
          </a:prstGeom>
          <a:noFill/>
          <a:ln w="9525">
            <a:noFill/>
            <a:miter lim="800000"/>
            <a:headEnd/>
            <a:tailEnd/>
          </a:ln>
          <a:effectLst/>
        </p:spPr>
        <p:txBody>
          <a:bodyPr wrap="square">
            <a:spAutoFit/>
          </a:bodyPr>
          <a:lstStyle/>
          <a:p>
            <a:pPr algn="l" eaLnBrk="0" hangingPunct="0">
              <a:spcBef>
                <a:spcPct val="50000"/>
              </a:spcBef>
              <a:defRPr/>
            </a:pPr>
            <a:r>
              <a:rPr lang="it-IT" sz="2400" b="1" dirty="0">
                <a:solidFill>
                  <a:srgbClr val="CC0000"/>
                </a:solidFill>
                <a:effectLst>
                  <a:outerShdw blurRad="38100" dist="38100" dir="2700000" algn="tl">
                    <a:srgbClr val="000000"/>
                  </a:outerShdw>
                </a:effectLst>
              </a:rPr>
              <a:t>Aumenta q </a:t>
            </a:r>
            <a:r>
              <a:rPr lang="it-IT" sz="2400" b="1" dirty="0">
                <a:solidFill>
                  <a:srgbClr val="CC0000"/>
                </a:solidFill>
                <a:effectLst>
                  <a:outerShdw blurRad="38100" dist="38100" dir="2700000" algn="tl">
                    <a:srgbClr val="000000"/>
                  </a:outerShdw>
                </a:effectLst>
                <a:sym typeface="Symbol" pitchFamily="18" charset="2"/>
              </a:rPr>
              <a:t> </a:t>
            </a:r>
            <a:r>
              <a:rPr lang="it-IT" sz="2400" b="1" dirty="0">
                <a:solidFill>
                  <a:srgbClr val="CC0000"/>
                </a:solidFill>
                <a:effectLst>
                  <a:outerShdw blurRad="38100" dist="38100" dir="2700000" algn="tl">
                    <a:srgbClr val="000000"/>
                  </a:outerShdw>
                </a:effectLst>
              </a:rPr>
              <a:t>Cade il saggio di </a:t>
            </a:r>
            <a:r>
              <a:rPr lang="it-IT" sz="2400" b="1" dirty="0" smtClean="0">
                <a:solidFill>
                  <a:srgbClr val="CC0000"/>
                </a:solidFill>
                <a:effectLst>
                  <a:outerShdw blurRad="38100" dist="38100" dir="2700000" algn="tl">
                    <a:srgbClr val="000000"/>
                  </a:outerShdw>
                </a:effectLst>
              </a:rPr>
              <a:t>profitto</a:t>
            </a:r>
          </a:p>
          <a:p>
            <a:pPr algn="l" eaLnBrk="0" hangingPunct="0">
              <a:spcBef>
                <a:spcPct val="50000"/>
              </a:spcBef>
              <a:defRPr/>
            </a:pPr>
            <a:r>
              <a:rPr lang="it-IT" sz="2400" dirty="0" smtClean="0"/>
              <a:t>Tuttavia le stesse cause che fanno aumentare </a:t>
            </a:r>
            <a:r>
              <a:rPr lang="it-IT" sz="2400" i="1" dirty="0" smtClean="0"/>
              <a:t>q</a:t>
            </a:r>
            <a:r>
              <a:rPr lang="it-IT" sz="2400" dirty="0" smtClean="0"/>
              <a:t> tendono ad aumentare anche </a:t>
            </a:r>
            <a:r>
              <a:rPr lang="it-IT" sz="2400" i="1" dirty="0" smtClean="0"/>
              <a:t>s’ </a:t>
            </a:r>
            <a:r>
              <a:rPr lang="it-IT" sz="2400" dirty="0" smtClean="0"/>
              <a:t>con la crescita della produttività del lavoro. La caduta è solo </a:t>
            </a:r>
            <a:r>
              <a:rPr lang="it-IT" sz="2400" b="1" dirty="0" smtClean="0">
                <a:solidFill>
                  <a:srgbClr val="C00000"/>
                </a:solidFill>
                <a:effectLst>
                  <a:outerShdw blurRad="38100" dist="38100" dir="2700000" algn="tl">
                    <a:srgbClr val="000000">
                      <a:alpha val="43137"/>
                    </a:srgbClr>
                  </a:outerShdw>
                </a:effectLst>
              </a:rPr>
              <a:t>tendenziale</a:t>
            </a:r>
            <a:endParaRPr lang="it-IT" sz="2400" dirty="0" smtClean="0"/>
          </a:p>
        </p:txBody>
      </p:sp>
    </p:spTree>
    <p:extLst>
      <p:ext uri="{BB962C8B-B14F-4D97-AF65-F5344CB8AC3E}">
        <p14:creationId xmlns:p14="http://schemas.microsoft.com/office/powerpoint/2010/main" val="2883163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20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20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fade">
                                      <p:cBhvr>
                                        <p:cTn id="17" dur="20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fade">
                                      <p:cBhvr>
                                        <p:cTn id="22" dur="2000"/>
                                        <p:tgtEl>
                                          <p:spTgt spid="102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0245"/>
                                        </p:tgtEl>
                                        <p:attrNameLst>
                                          <p:attrName>style.visibility</p:attrName>
                                        </p:attrNameLst>
                                      </p:cBhvr>
                                      <p:to>
                                        <p:strVal val="visible"/>
                                      </p:to>
                                    </p:set>
                                    <p:animEffect transition="in" filter="fade">
                                      <p:cBhvr>
                                        <p:cTn id="27" dur="2000"/>
                                        <p:tgtEl>
                                          <p:spTgt spid="1024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0246"/>
                                        </p:tgtEl>
                                        <p:attrNameLst>
                                          <p:attrName>style.visibility</p:attrName>
                                        </p:attrNameLst>
                                      </p:cBhvr>
                                      <p:to>
                                        <p:strVal val="visible"/>
                                      </p:to>
                                    </p:set>
                                    <p:animEffect transition="in" filter="fade">
                                      <p:cBhvr>
                                        <p:cTn id="32" dur="2000"/>
                                        <p:tgtEl>
                                          <p:spTgt spid="1024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247">
                                            <p:txEl>
                                              <p:pRg st="0" end="0"/>
                                            </p:txEl>
                                          </p:spTgt>
                                        </p:tgtEl>
                                        <p:attrNameLst>
                                          <p:attrName>style.visibility</p:attrName>
                                        </p:attrNameLst>
                                      </p:cBhvr>
                                      <p:to>
                                        <p:strVal val="visible"/>
                                      </p:to>
                                    </p:set>
                                    <p:animEffect transition="in" filter="fade">
                                      <p:cBhvr>
                                        <p:cTn id="37" dur="2000"/>
                                        <p:tgtEl>
                                          <p:spTgt spid="1024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247">
                                            <p:txEl>
                                              <p:pRg st="1" end="1"/>
                                            </p:txEl>
                                          </p:spTgt>
                                        </p:tgtEl>
                                        <p:attrNameLst>
                                          <p:attrName>style.visibility</p:attrName>
                                        </p:attrNameLst>
                                      </p:cBhvr>
                                      <p:to>
                                        <p:strVal val="visible"/>
                                      </p:to>
                                    </p:set>
                                    <p:animEffect transition="in" filter="fade">
                                      <p:cBhvr>
                                        <p:cTn id="42" dur="2000"/>
                                        <p:tgtEl>
                                          <p:spTgt spid="102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bldLvl="2" autoUpdateAnimBg="0"/>
      <p:bldP spid="10247"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Crisi di sproporzione</a:t>
            </a:r>
            <a:endParaRPr lang="it-IT" dirty="0"/>
          </a:p>
        </p:txBody>
      </p:sp>
      <p:sp>
        <p:nvSpPr>
          <p:cNvPr id="3" name="Segnaposto contenuto 2"/>
          <p:cNvSpPr>
            <a:spLocks noGrp="1"/>
          </p:cNvSpPr>
          <p:nvPr>
            <p:ph idx="1"/>
          </p:nvPr>
        </p:nvSpPr>
        <p:spPr>
          <a:xfrm>
            <a:off x="457200" y="1600200"/>
            <a:ext cx="8229600" cy="3019425"/>
          </a:xfrm>
        </p:spPr>
        <p:txBody>
          <a:bodyPr>
            <a:normAutofit fontScale="92500" lnSpcReduction="20000"/>
          </a:bodyPr>
          <a:lstStyle/>
          <a:p>
            <a:r>
              <a:rPr lang="it-IT" dirty="0" smtClean="0"/>
              <a:t>Per </a:t>
            </a:r>
            <a:r>
              <a:rPr lang="it-IT" dirty="0" err="1" smtClean="0"/>
              <a:t>Marx</a:t>
            </a:r>
            <a:r>
              <a:rPr lang="it-IT" dirty="0" smtClean="0"/>
              <a:t> i diversi settori produttivi devono coesistere in determinati rapporti tra loro, altrimenti non si r</a:t>
            </a:r>
            <a:r>
              <a:rPr lang="it-IT" dirty="0"/>
              <a:t>ealizzano i </a:t>
            </a:r>
            <a:r>
              <a:rPr lang="it-IT" dirty="0" smtClean="0"/>
              <a:t>profitti</a:t>
            </a:r>
          </a:p>
          <a:p>
            <a:r>
              <a:rPr lang="it-IT" altLang="it-IT" dirty="0"/>
              <a:t>Ripresa dell’analisi del </a:t>
            </a:r>
            <a:r>
              <a:rPr lang="it-IT" altLang="it-IT" i="1" dirty="0"/>
              <a:t>Tableau </a:t>
            </a:r>
            <a:r>
              <a:rPr lang="it-IT" altLang="it-IT" dirty="0"/>
              <a:t>di Quesnay</a:t>
            </a:r>
          </a:p>
          <a:p>
            <a:r>
              <a:rPr lang="it-IT" altLang="it-IT" dirty="0"/>
              <a:t>riproduzione semplice</a:t>
            </a:r>
          </a:p>
          <a:p>
            <a:r>
              <a:rPr lang="it-IT" altLang="it-IT" dirty="0" err="1"/>
              <a:t>I</a:t>
            </a:r>
            <a:r>
              <a:rPr lang="it-IT" altLang="it-IT" dirty="0" err="1">
                <a:sym typeface="Symbol" pitchFamily="18" charset="2"/>
              </a:rPr>
              <a:t>settore</a:t>
            </a:r>
            <a:r>
              <a:rPr lang="it-IT" altLang="it-IT" dirty="0">
                <a:sym typeface="Symbol" pitchFamily="18" charset="2"/>
              </a:rPr>
              <a:t> beni salario</a:t>
            </a:r>
          </a:p>
          <a:p>
            <a:r>
              <a:rPr lang="it-IT" altLang="it-IT" dirty="0" err="1">
                <a:sym typeface="Symbol" pitchFamily="18" charset="2"/>
              </a:rPr>
              <a:t>IIsettore</a:t>
            </a:r>
            <a:r>
              <a:rPr lang="it-IT" altLang="it-IT" dirty="0">
                <a:sym typeface="Symbol" pitchFamily="18" charset="2"/>
              </a:rPr>
              <a:t> mezzi di </a:t>
            </a:r>
            <a:r>
              <a:rPr lang="it-IT" altLang="it-IT" dirty="0" smtClean="0">
                <a:sym typeface="Symbol" pitchFamily="18" charset="2"/>
              </a:rPr>
              <a:t>produzione</a:t>
            </a:r>
            <a:endParaRPr lang="it-IT" altLang="it-IT" dirty="0">
              <a:sym typeface="Symbol" pitchFamily="18" charset="2"/>
            </a:endParaRPr>
          </a:p>
        </p:txBody>
      </p:sp>
      <p:sp>
        <p:nvSpPr>
          <p:cNvPr id="4" name="Segnaposto numero diapositiva 3"/>
          <p:cNvSpPr>
            <a:spLocks noGrp="1"/>
          </p:cNvSpPr>
          <p:nvPr>
            <p:ph type="sldNum" sz="quarter" idx="12"/>
          </p:nvPr>
        </p:nvSpPr>
        <p:spPr/>
        <p:txBody>
          <a:bodyPr/>
          <a:lstStyle/>
          <a:p>
            <a:fld id="{65A5D2F2-A109-7144-80E6-3AAACABD5BA2}" type="slidenum">
              <a:rPr lang="it-IT" smtClean="0"/>
              <a:pPr/>
              <a:t>34</a:t>
            </a:fld>
            <a:endParaRPr lang="it-IT" dirty="0"/>
          </a:p>
        </p:txBody>
      </p:sp>
      <p:graphicFrame>
        <p:nvGraphicFramePr>
          <p:cNvPr id="5" name="Oggetto 4"/>
          <p:cNvGraphicFramePr>
            <a:graphicFrameLocks noChangeAspect="1"/>
          </p:cNvGraphicFramePr>
          <p:nvPr>
            <p:extLst/>
          </p:nvPr>
        </p:nvGraphicFramePr>
        <p:xfrm>
          <a:off x="542925" y="4676775"/>
          <a:ext cx="3886200" cy="1354138"/>
        </p:xfrm>
        <a:graphic>
          <a:graphicData uri="http://schemas.openxmlformats.org/presentationml/2006/ole">
            <mc:AlternateContent xmlns:mc="http://schemas.openxmlformats.org/markup-compatibility/2006">
              <mc:Choice xmlns:v="urn:schemas-microsoft-com:vml" Requires="v">
                <p:oleObj spid="_x0000_s3095" name="Equation" r:id="rId3" imgW="1308100" imgH="457200" progId="Equation.3">
                  <p:embed/>
                </p:oleObj>
              </mc:Choice>
              <mc:Fallback>
                <p:oleObj name="Equation" r:id="rId3" imgW="1308100" imgH="457200" progId="Equation.3">
                  <p:embed/>
                  <p:pic>
                    <p:nvPicPr>
                      <p:cNvPr id="5" name="Oggetto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 y="4676775"/>
                        <a:ext cx="3886200" cy="1354138"/>
                      </a:xfrm>
                      <a:prstGeom prst="rect">
                        <a:avLst/>
                      </a:prstGeom>
                      <a:noFill/>
                      <a:ln>
                        <a:noFill/>
                      </a:ln>
                    </p:spPr>
                  </p:pic>
                </p:oleObj>
              </mc:Fallback>
            </mc:AlternateContent>
          </a:graphicData>
        </a:graphic>
      </p:graphicFrame>
      <p:sp>
        <p:nvSpPr>
          <p:cNvPr id="6" name="CasellaDiTesto 5"/>
          <p:cNvSpPr txBox="1"/>
          <p:nvPr/>
        </p:nvSpPr>
        <p:spPr>
          <a:xfrm>
            <a:off x="4953000" y="4676775"/>
            <a:ext cx="3533775" cy="1200329"/>
          </a:xfrm>
          <a:prstGeom prst="rect">
            <a:avLst/>
          </a:prstGeom>
          <a:noFill/>
        </p:spPr>
        <p:txBody>
          <a:bodyPr wrap="square" rtlCol="0">
            <a:spAutoFit/>
          </a:bodyPr>
          <a:lstStyle/>
          <a:p>
            <a:pPr defTabSz="457200"/>
            <a:r>
              <a:rPr lang="it-IT" dirty="0">
                <a:solidFill>
                  <a:prstClr val="black"/>
                </a:solidFill>
              </a:rPr>
              <a:t>C= valore mezzi di produzione</a:t>
            </a:r>
          </a:p>
          <a:p>
            <a:pPr defTabSz="457200"/>
            <a:r>
              <a:rPr lang="it-IT" dirty="0">
                <a:solidFill>
                  <a:prstClr val="black"/>
                </a:solidFill>
              </a:rPr>
              <a:t>V= valore forza lavoro (salari)</a:t>
            </a:r>
          </a:p>
          <a:p>
            <a:pPr defTabSz="457200"/>
            <a:r>
              <a:rPr lang="it-IT" dirty="0">
                <a:solidFill>
                  <a:prstClr val="black"/>
                </a:solidFill>
              </a:rPr>
              <a:t>S = plusvalore (profitti)</a:t>
            </a:r>
          </a:p>
          <a:p>
            <a:pPr defTabSz="457200"/>
            <a:r>
              <a:rPr lang="it-IT" dirty="0">
                <a:solidFill>
                  <a:prstClr val="black"/>
                </a:solidFill>
              </a:rPr>
              <a:t>M valore della produzione</a:t>
            </a:r>
          </a:p>
        </p:txBody>
      </p:sp>
      <p:sp>
        <p:nvSpPr>
          <p:cNvPr id="7" name="Segnaposto piè di pagina 6"/>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67785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7FAA530-9595-46AC-A9D6-1D9B2E087294}" type="slidenum">
              <a:rPr lang="it-IT" altLang="it-IT" sz="1400" smtClean="0">
                <a:solidFill>
                  <a:prstClr val="black"/>
                </a:solidFill>
              </a:rPr>
              <a:pPr eaLnBrk="1" hangingPunct="1"/>
              <a:t>35</a:t>
            </a:fld>
            <a:endParaRPr lang="it-IT" altLang="it-IT" sz="1400" smtClean="0">
              <a:solidFill>
                <a:prstClr val="black"/>
              </a:solidFill>
            </a:endParaRPr>
          </a:p>
        </p:txBody>
      </p:sp>
      <p:sp>
        <p:nvSpPr>
          <p:cNvPr id="30722" name="Rectangle 2"/>
          <p:cNvSpPr>
            <a:spLocks noGrp="1" noChangeArrowheads="1"/>
          </p:cNvSpPr>
          <p:nvPr>
            <p:ph type="title"/>
          </p:nvPr>
        </p:nvSpPr>
        <p:spPr/>
        <p:txBody>
          <a:bodyPr>
            <a:normAutofit fontScale="90000"/>
          </a:bodyPr>
          <a:lstStyle/>
          <a:p>
            <a:pPr eaLnBrk="1" hangingPunct="1">
              <a:defRPr/>
            </a:pPr>
            <a:r>
              <a:rPr lang="it-IT" smtClean="0"/>
              <a:t>Condizioni di equilibrio</a:t>
            </a:r>
          </a:p>
        </p:txBody>
      </p:sp>
      <p:sp>
        <p:nvSpPr>
          <p:cNvPr id="30723" name="Rectangle 3"/>
          <p:cNvSpPr>
            <a:spLocks noGrp="1" noChangeArrowheads="1"/>
          </p:cNvSpPr>
          <p:nvPr>
            <p:ph type="body" idx="1"/>
          </p:nvPr>
        </p:nvSpPr>
        <p:spPr>
          <a:xfrm>
            <a:off x="685800" y="1552574"/>
            <a:ext cx="7772400" cy="2295525"/>
          </a:xfrm>
        </p:spPr>
        <p:txBody>
          <a:bodyPr>
            <a:normAutofit fontScale="92500" lnSpcReduction="20000"/>
          </a:bodyPr>
          <a:lstStyle/>
          <a:p>
            <a:pPr eaLnBrk="1" hangingPunct="1"/>
            <a:r>
              <a:rPr lang="it-IT" altLang="it-IT" dirty="0" smtClean="0"/>
              <a:t>Domanda = Offerta</a:t>
            </a:r>
          </a:p>
          <a:p>
            <a:pPr eaLnBrk="1" hangingPunct="1"/>
            <a:r>
              <a:rPr lang="it-IT" altLang="it-IT" dirty="0" smtClean="0"/>
              <a:t>Domanda mezzi di produzione = </a:t>
            </a:r>
            <a:r>
              <a:rPr lang="it-IT" altLang="it-IT" b="1" i="1" dirty="0" smtClean="0"/>
              <a:t>C</a:t>
            </a:r>
            <a:r>
              <a:rPr lang="it-IT" altLang="it-IT" b="1" baseline="-25000" dirty="0" smtClean="0"/>
              <a:t>1</a:t>
            </a:r>
            <a:r>
              <a:rPr lang="it-IT" altLang="it-IT" b="1" dirty="0" smtClean="0"/>
              <a:t>+</a:t>
            </a:r>
            <a:r>
              <a:rPr lang="it-IT" altLang="it-IT" b="1" i="1" dirty="0" smtClean="0"/>
              <a:t>C</a:t>
            </a:r>
            <a:r>
              <a:rPr lang="it-IT" altLang="it-IT" b="1" baseline="-25000" dirty="0" smtClean="0"/>
              <a:t>2</a:t>
            </a:r>
            <a:endParaRPr lang="it-IT" altLang="it-IT" dirty="0" smtClean="0"/>
          </a:p>
          <a:p>
            <a:pPr eaLnBrk="1" hangingPunct="1"/>
            <a:r>
              <a:rPr lang="it-IT" altLang="it-IT" dirty="0" smtClean="0"/>
              <a:t>Domanda beni di consumo = </a:t>
            </a:r>
            <a:r>
              <a:rPr lang="it-IT" altLang="it-IT" b="1" i="1" dirty="0" smtClean="0"/>
              <a:t>V</a:t>
            </a:r>
            <a:r>
              <a:rPr lang="it-IT" altLang="it-IT" b="1" baseline="-25000" dirty="0" smtClean="0"/>
              <a:t>1</a:t>
            </a:r>
            <a:r>
              <a:rPr lang="it-IT" altLang="it-IT" b="1" dirty="0" smtClean="0"/>
              <a:t>+</a:t>
            </a:r>
            <a:r>
              <a:rPr lang="it-IT" altLang="it-IT" b="1" i="1" dirty="0" smtClean="0"/>
              <a:t>S</a:t>
            </a:r>
            <a:r>
              <a:rPr lang="it-IT" altLang="it-IT" b="1" baseline="-25000" dirty="0" smtClean="0"/>
              <a:t>1</a:t>
            </a:r>
            <a:r>
              <a:rPr lang="it-IT" altLang="it-IT" b="1" dirty="0" smtClean="0"/>
              <a:t>+</a:t>
            </a:r>
            <a:r>
              <a:rPr lang="it-IT" altLang="it-IT" b="1" i="1" dirty="0" smtClean="0"/>
              <a:t>V</a:t>
            </a:r>
            <a:r>
              <a:rPr lang="it-IT" altLang="it-IT" b="1" baseline="-25000" dirty="0" smtClean="0"/>
              <a:t>2</a:t>
            </a:r>
            <a:r>
              <a:rPr lang="it-IT" altLang="it-IT" b="1" dirty="0" smtClean="0"/>
              <a:t>+</a:t>
            </a:r>
            <a:r>
              <a:rPr lang="it-IT" altLang="it-IT" b="1" i="1" dirty="0" smtClean="0"/>
              <a:t>S</a:t>
            </a:r>
            <a:r>
              <a:rPr lang="it-IT" altLang="it-IT" b="1" baseline="-25000" dirty="0" smtClean="0"/>
              <a:t>2</a:t>
            </a:r>
          </a:p>
          <a:p>
            <a:pPr eaLnBrk="1" hangingPunct="1"/>
            <a:r>
              <a:rPr lang="it-IT" altLang="it-IT" dirty="0"/>
              <a:t>Offerta di </a:t>
            </a:r>
            <a:r>
              <a:rPr lang="it-IT" altLang="it-IT" dirty="0" smtClean="0"/>
              <a:t>mezzi di produzione = </a:t>
            </a:r>
            <a:r>
              <a:rPr lang="it-IT" altLang="it-IT" b="1" i="1" dirty="0" smtClean="0"/>
              <a:t>M</a:t>
            </a:r>
            <a:r>
              <a:rPr lang="it-IT" altLang="it-IT" b="1" baseline="-25000" dirty="0"/>
              <a:t>2</a:t>
            </a:r>
            <a:endParaRPr lang="it-IT" altLang="it-IT" b="1" baseline="-25000" dirty="0" smtClean="0"/>
          </a:p>
          <a:p>
            <a:pPr eaLnBrk="1" hangingPunct="1"/>
            <a:r>
              <a:rPr lang="it-IT" altLang="it-IT" dirty="0"/>
              <a:t>Offerta di beni di consumo =</a:t>
            </a:r>
            <a:r>
              <a:rPr lang="it-IT" altLang="it-IT" b="1" dirty="0" smtClean="0"/>
              <a:t> </a:t>
            </a:r>
            <a:r>
              <a:rPr lang="it-IT" altLang="it-IT" b="1" i="1" dirty="0" smtClean="0"/>
              <a:t>M</a:t>
            </a:r>
            <a:r>
              <a:rPr lang="it-IT" altLang="it-IT" b="1" baseline="-25000" dirty="0" smtClean="0"/>
              <a:t>1</a:t>
            </a:r>
            <a:endParaRPr lang="it-IT" altLang="it-IT" dirty="0"/>
          </a:p>
          <a:p>
            <a:pPr eaLnBrk="1" hangingPunct="1"/>
            <a:endParaRPr lang="it-IT" altLang="it-IT" i="1" dirty="0" smtClean="0"/>
          </a:p>
          <a:p>
            <a:pPr eaLnBrk="1" hangingPunct="1"/>
            <a:endParaRPr lang="it-IT" altLang="it-IT" dirty="0" smtClean="0"/>
          </a:p>
        </p:txBody>
      </p:sp>
      <p:sp>
        <p:nvSpPr>
          <p:cNvPr id="30726" name="Text Box 6"/>
          <p:cNvSpPr txBox="1">
            <a:spLocks noChangeArrowheads="1"/>
          </p:cNvSpPr>
          <p:nvPr/>
        </p:nvSpPr>
        <p:spPr bwMode="auto">
          <a:xfrm>
            <a:off x="1143000" y="5084763"/>
            <a:ext cx="7086600" cy="1066800"/>
          </a:xfrm>
          <a:prstGeom prst="rect">
            <a:avLst/>
          </a:prstGeom>
          <a:noFill/>
          <a:ln w="9525">
            <a:noFill/>
            <a:miter lim="800000"/>
            <a:headEnd/>
            <a:tailEnd/>
          </a:ln>
          <a:effectLst/>
        </p:spPr>
        <p:txBody>
          <a:bodyPr>
            <a:spAutoFit/>
          </a:bodyPr>
          <a:lstStyle/>
          <a:p>
            <a:pPr defTabSz="457200" eaLnBrk="0" hangingPunct="0">
              <a:defRPr/>
            </a:pPr>
            <a:r>
              <a:rPr lang="it-IT" sz="3200" dirty="0">
                <a:solidFill>
                  <a:prstClr val="black"/>
                </a:solidFill>
              </a:rPr>
              <a:t>Semplificazione:</a:t>
            </a:r>
          </a:p>
          <a:p>
            <a:pPr defTabSz="457200" eaLnBrk="0" hangingPunct="0">
              <a:defRPr/>
            </a:pPr>
            <a:r>
              <a:rPr lang="it-IT" sz="3200" b="1" i="1" dirty="0">
                <a:solidFill>
                  <a:srgbClr val="CC0000"/>
                </a:solidFill>
                <a:effectLst>
                  <a:outerShdw blurRad="38100" dist="38100" dir="2700000" algn="tl">
                    <a:srgbClr val="000000"/>
                  </a:outerShdw>
                </a:effectLst>
              </a:rPr>
              <a:t>V</a:t>
            </a:r>
            <a:r>
              <a:rPr lang="it-IT" sz="3200" b="1" baseline="-25000" dirty="0">
                <a:solidFill>
                  <a:srgbClr val="CC0000"/>
                </a:solidFill>
                <a:effectLst>
                  <a:outerShdw blurRad="38100" dist="38100" dir="2700000" algn="tl">
                    <a:srgbClr val="000000"/>
                  </a:outerShdw>
                </a:effectLst>
              </a:rPr>
              <a:t>2</a:t>
            </a:r>
            <a:r>
              <a:rPr lang="it-IT" sz="3200" b="1" dirty="0">
                <a:solidFill>
                  <a:srgbClr val="CC0000"/>
                </a:solidFill>
                <a:effectLst>
                  <a:outerShdw blurRad="38100" dist="38100" dir="2700000" algn="tl">
                    <a:srgbClr val="000000"/>
                  </a:outerShdw>
                </a:effectLst>
              </a:rPr>
              <a:t>+</a:t>
            </a:r>
            <a:r>
              <a:rPr lang="it-IT" sz="3200" b="1" i="1" dirty="0">
                <a:solidFill>
                  <a:srgbClr val="CC0000"/>
                </a:solidFill>
                <a:effectLst>
                  <a:outerShdw blurRad="38100" dist="38100" dir="2700000" algn="tl">
                    <a:srgbClr val="000000"/>
                  </a:outerShdw>
                </a:effectLst>
              </a:rPr>
              <a:t>S</a:t>
            </a:r>
            <a:r>
              <a:rPr lang="it-IT" sz="3200" b="1" baseline="-25000" dirty="0">
                <a:solidFill>
                  <a:srgbClr val="CC0000"/>
                </a:solidFill>
                <a:effectLst>
                  <a:outerShdw blurRad="38100" dist="38100" dir="2700000" algn="tl">
                    <a:srgbClr val="000000"/>
                  </a:outerShdw>
                </a:effectLst>
              </a:rPr>
              <a:t>2 </a:t>
            </a:r>
            <a:r>
              <a:rPr lang="it-IT" sz="3200" b="1" dirty="0">
                <a:solidFill>
                  <a:srgbClr val="CC0000"/>
                </a:solidFill>
                <a:effectLst>
                  <a:outerShdw blurRad="38100" dist="38100" dir="2700000" algn="tl">
                    <a:srgbClr val="000000"/>
                  </a:outerShdw>
                </a:effectLst>
              </a:rPr>
              <a:t>= </a:t>
            </a:r>
            <a:r>
              <a:rPr lang="it-IT" sz="3200" b="1" i="1" dirty="0">
                <a:solidFill>
                  <a:srgbClr val="CC0000"/>
                </a:solidFill>
                <a:effectLst>
                  <a:outerShdw blurRad="38100" dist="38100" dir="2700000" algn="tl">
                    <a:srgbClr val="000000"/>
                  </a:outerShdw>
                </a:effectLst>
              </a:rPr>
              <a:t>C</a:t>
            </a:r>
            <a:r>
              <a:rPr lang="it-IT" sz="3200" b="1" baseline="-25000" dirty="0">
                <a:solidFill>
                  <a:srgbClr val="CC0000"/>
                </a:solidFill>
                <a:effectLst>
                  <a:outerShdw blurRad="38100" dist="38100" dir="2700000" algn="tl">
                    <a:srgbClr val="000000"/>
                  </a:outerShdw>
                </a:effectLst>
              </a:rPr>
              <a:t>1</a:t>
            </a:r>
            <a:endParaRPr lang="it-IT" sz="3200" b="1" i="1" baseline="-25000" dirty="0">
              <a:solidFill>
                <a:srgbClr val="CC0000"/>
              </a:solidFill>
              <a:effectLst>
                <a:outerShdw blurRad="38100" dist="38100" dir="2700000" algn="tl">
                  <a:srgbClr val="000000"/>
                </a:outerShdw>
              </a:effectLst>
            </a:endParaRPr>
          </a:p>
        </p:txBody>
      </p:sp>
      <p:graphicFrame>
        <p:nvGraphicFramePr>
          <p:cNvPr id="30727" name="Object 7"/>
          <p:cNvGraphicFramePr>
            <a:graphicFrameLocks noChangeAspect="1"/>
          </p:cNvGraphicFramePr>
          <p:nvPr>
            <p:extLst/>
          </p:nvPr>
        </p:nvGraphicFramePr>
        <p:xfrm>
          <a:off x="1905000" y="3981450"/>
          <a:ext cx="5562600" cy="1265238"/>
        </p:xfrm>
        <a:graphic>
          <a:graphicData uri="http://schemas.openxmlformats.org/presentationml/2006/ole">
            <mc:AlternateContent xmlns:mc="http://schemas.openxmlformats.org/markup-compatibility/2006">
              <mc:Choice xmlns:v="urn:schemas-microsoft-com:vml" Requires="v">
                <p:oleObj spid="_x0000_s4120" r:id="rId4" imgW="2006600" imgH="457200" progId="Equation.3">
                  <p:embed/>
                </p:oleObj>
              </mc:Choice>
              <mc:Fallback>
                <p:oleObj r:id="rId4" imgW="2006600" imgH="457200" progId="Equation.3">
                  <p:embed/>
                  <p:pic>
                    <p:nvPicPr>
                      <p:cNvPr id="30727"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3981450"/>
                        <a:ext cx="5562600" cy="1265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41485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fade">
                                      <p:cBhvr>
                                        <p:cTn id="12" dur="500"/>
                                        <p:tgtEl>
                                          <p:spTgt spid="30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fade">
                                      <p:cBhvr>
                                        <p:cTn id="17" dur="500"/>
                                        <p:tgtEl>
                                          <p:spTgt spid="307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fade">
                                      <p:cBhvr>
                                        <p:cTn id="22" dur="500"/>
                                        <p:tgtEl>
                                          <p:spTgt spid="307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fade">
                                      <p:cBhvr>
                                        <p:cTn id="27" dur="500"/>
                                        <p:tgtEl>
                                          <p:spTgt spid="307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727"/>
                                        </p:tgtEl>
                                        <p:attrNameLst>
                                          <p:attrName>style.visibility</p:attrName>
                                        </p:attrNameLst>
                                      </p:cBhvr>
                                      <p:to>
                                        <p:strVal val="visible"/>
                                      </p:to>
                                    </p:set>
                                    <p:animEffect transition="in" filter="fade">
                                      <p:cBhvr>
                                        <p:cTn id="32" dur="500"/>
                                        <p:tgtEl>
                                          <p:spTgt spid="307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26"/>
                                        </p:tgtEl>
                                        <p:attrNameLst>
                                          <p:attrName>style.visibility</p:attrName>
                                        </p:attrNameLst>
                                      </p:cBhvr>
                                      <p:to>
                                        <p:strVal val="visible"/>
                                      </p:to>
                                    </p:set>
                                    <p:animEffect transition="in" filter="fade">
                                      <p:cBhvr>
                                        <p:cTn id="37"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riproduzione allargata</a:t>
            </a:r>
            <a:endParaRPr lang="it-IT" dirty="0"/>
          </a:p>
        </p:txBody>
      </p:sp>
      <p:sp>
        <p:nvSpPr>
          <p:cNvPr id="3" name="Segnaposto contenuto 2"/>
          <p:cNvSpPr>
            <a:spLocks noGrp="1"/>
          </p:cNvSpPr>
          <p:nvPr>
            <p:ph idx="1"/>
          </p:nvPr>
        </p:nvSpPr>
        <p:spPr/>
        <p:txBody>
          <a:bodyPr>
            <a:normAutofit/>
          </a:bodyPr>
          <a:lstStyle/>
          <a:p>
            <a:r>
              <a:rPr lang="it-IT" dirty="0" smtClean="0"/>
              <a:t>Una parte dei profitti sono investiti (nuovo capitale e nuovi lavoratori occupati)</a:t>
            </a:r>
          </a:p>
          <a:p>
            <a:r>
              <a:rPr lang="it-IT" dirty="0" smtClean="0"/>
              <a:t>Il plusvalore si divide in tre parti:</a:t>
            </a:r>
          </a:p>
          <a:p>
            <a:r>
              <a:rPr lang="it-IT" i="1" dirty="0" smtClean="0"/>
              <a:t>S</a:t>
            </a:r>
            <a:r>
              <a:rPr lang="it-IT" i="1" baseline="-25000" dirty="0" smtClean="0"/>
              <a:t>c</a:t>
            </a:r>
            <a:r>
              <a:rPr lang="it-IT" i="1" dirty="0" smtClean="0"/>
              <a:t>:</a:t>
            </a:r>
            <a:r>
              <a:rPr lang="it-IT" dirty="0" smtClean="0"/>
              <a:t> consumo </a:t>
            </a:r>
            <a:r>
              <a:rPr lang="it-IT" dirty="0"/>
              <a:t>dei capitalisti, </a:t>
            </a:r>
            <a:endParaRPr lang="it-IT" dirty="0" smtClean="0"/>
          </a:p>
          <a:p>
            <a:r>
              <a:rPr lang="it-IT" i="1" dirty="0" err="1" smtClean="0"/>
              <a:t>S</a:t>
            </a:r>
            <a:r>
              <a:rPr lang="it-IT" i="1" baseline="-25000" dirty="0" err="1" smtClean="0"/>
              <a:t>av</a:t>
            </a:r>
            <a:r>
              <a:rPr lang="it-IT" dirty="0"/>
              <a:t>:</a:t>
            </a:r>
            <a:r>
              <a:rPr lang="it-IT" dirty="0" smtClean="0"/>
              <a:t> accumulazione </a:t>
            </a:r>
            <a:r>
              <a:rPr lang="it-IT" dirty="0"/>
              <a:t>di nuovo capitale </a:t>
            </a:r>
            <a:r>
              <a:rPr lang="it-IT" dirty="0" smtClean="0"/>
              <a:t>variabile (incremento occupazione)</a:t>
            </a:r>
          </a:p>
          <a:p>
            <a:r>
              <a:rPr lang="it-IT" i="1" dirty="0" err="1" smtClean="0"/>
              <a:t>S</a:t>
            </a:r>
            <a:r>
              <a:rPr lang="it-IT" i="1" baseline="-25000" dirty="0" err="1" smtClean="0"/>
              <a:t>ac</a:t>
            </a:r>
            <a:r>
              <a:rPr lang="it-IT" dirty="0"/>
              <a:t>:</a:t>
            </a:r>
            <a:r>
              <a:rPr lang="it-IT" dirty="0" smtClean="0"/>
              <a:t> accumulazione </a:t>
            </a:r>
            <a:r>
              <a:rPr lang="it-IT" dirty="0"/>
              <a:t>di nuovo capitale costante.</a:t>
            </a:r>
          </a:p>
          <a:p>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36</a:t>
            </a:fld>
            <a:endParaRPr lang="it-IT" dirty="0"/>
          </a:p>
        </p:txBody>
      </p:sp>
    </p:spTree>
    <p:extLst>
      <p:ext uri="{BB962C8B-B14F-4D97-AF65-F5344CB8AC3E}">
        <p14:creationId xmlns:p14="http://schemas.microsoft.com/office/powerpoint/2010/main" val="184043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nuove equazioni</a:t>
            </a:r>
            <a:endParaRPr lang="it-IT" dirty="0"/>
          </a:p>
        </p:txBody>
      </p:sp>
      <p:sp>
        <p:nvSpPr>
          <p:cNvPr id="3" name="Segnaposto contenuto 2"/>
          <p:cNvSpPr>
            <a:spLocks noGrp="1"/>
          </p:cNvSpPr>
          <p:nvPr>
            <p:ph idx="1"/>
          </p:nvPr>
        </p:nvSpPr>
        <p:spPr>
          <a:xfrm>
            <a:off x="554890" y="2547125"/>
            <a:ext cx="8229600" cy="2272419"/>
          </a:xfrm>
        </p:spPr>
        <p:txBody>
          <a:bodyPr>
            <a:normAutofit fontScale="77500" lnSpcReduction="20000"/>
          </a:bodyPr>
          <a:lstStyle/>
          <a:p>
            <a:r>
              <a:rPr lang="it-IT" dirty="0"/>
              <a:t>C</a:t>
            </a:r>
            <a:r>
              <a:rPr lang="it-IT" dirty="0" smtClean="0"/>
              <a:t>ondizioni </a:t>
            </a:r>
            <a:r>
              <a:rPr lang="it-IT" dirty="0"/>
              <a:t>di equilibrio del sistema </a:t>
            </a:r>
            <a:r>
              <a:rPr lang="it-IT" dirty="0" smtClean="0"/>
              <a:t>: </a:t>
            </a:r>
          </a:p>
          <a:p>
            <a:pPr lvl="1"/>
            <a:r>
              <a:rPr lang="it-IT" dirty="0" smtClean="0"/>
              <a:t>il valore della produzione del secondo settore = al valore dei mezzi di produzione consumati più i nuovi beni di produzione domandati dai due settori, </a:t>
            </a:r>
          </a:p>
          <a:p>
            <a:pPr lvl="1"/>
            <a:r>
              <a:rPr lang="it-IT" dirty="0" smtClean="0"/>
              <a:t>il valore della produzione del primo settore = al valore dei consumi più i nuovi beni salario necessari per l’occupazione dei nuovi lavoratori.</a:t>
            </a:r>
          </a:p>
          <a:p>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37</a:t>
            </a:fld>
            <a:endParaRPr lang="it-IT"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457200"/>
            <a:endParaRPr lang="it-IT">
              <a:solidFill>
                <a:prstClr val="black"/>
              </a:solidFill>
            </a:endParaRPr>
          </a:p>
        </p:txBody>
      </p:sp>
      <p:graphicFrame>
        <p:nvGraphicFramePr>
          <p:cNvPr id="7" name="Oggetto 6"/>
          <p:cNvGraphicFramePr>
            <a:graphicFrameLocks noChangeAspect="1"/>
          </p:cNvGraphicFramePr>
          <p:nvPr>
            <p:extLst/>
          </p:nvPr>
        </p:nvGraphicFramePr>
        <p:xfrm>
          <a:off x="2299581" y="1683945"/>
          <a:ext cx="3938258" cy="863180"/>
        </p:xfrm>
        <a:graphic>
          <a:graphicData uri="http://schemas.openxmlformats.org/presentationml/2006/ole">
            <mc:AlternateContent xmlns:mc="http://schemas.openxmlformats.org/markup-compatibility/2006">
              <mc:Choice xmlns:v="urn:schemas-microsoft-com:vml" Requires="v">
                <p:oleObj spid="_x0000_s5164" name="Equazione" r:id="rId3" imgW="2082800" imgH="457200" progId="Equation.3">
                  <p:embed/>
                </p:oleObj>
              </mc:Choice>
              <mc:Fallback>
                <p:oleObj name="Equazione" r:id="rId3" imgW="2082800" imgH="457200" progId="Equation.3">
                  <p:embed/>
                  <p:pic>
                    <p:nvPicPr>
                      <p:cNvPr id="7" name="Oggetto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9581" y="1683945"/>
                        <a:ext cx="3938258" cy="863180"/>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457200"/>
            <a:endParaRPr lang="it-IT">
              <a:solidFill>
                <a:prstClr val="black"/>
              </a:solidFill>
            </a:endParaRPr>
          </a:p>
        </p:txBody>
      </p:sp>
      <p:graphicFrame>
        <p:nvGraphicFramePr>
          <p:cNvPr id="9" name="Oggetto 8"/>
          <p:cNvGraphicFramePr>
            <a:graphicFrameLocks noChangeAspect="1"/>
          </p:cNvGraphicFramePr>
          <p:nvPr>
            <p:extLst/>
          </p:nvPr>
        </p:nvGraphicFramePr>
        <p:xfrm>
          <a:off x="1978025" y="4694238"/>
          <a:ext cx="5521325" cy="660400"/>
        </p:xfrm>
        <a:graphic>
          <a:graphicData uri="http://schemas.openxmlformats.org/presentationml/2006/ole">
            <mc:AlternateContent xmlns:mc="http://schemas.openxmlformats.org/markup-compatibility/2006">
              <mc:Choice xmlns:v="urn:schemas-microsoft-com:vml" Requires="v">
                <p:oleObj spid="_x0000_s5165" name="Equazione" r:id="rId5" imgW="3403440" imgH="406080" progId="Equation.3">
                  <p:embed/>
                </p:oleObj>
              </mc:Choice>
              <mc:Fallback>
                <p:oleObj name="Equazione" r:id="rId5" imgW="3403440" imgH="406080" progId="Equation.3">
                  <p:embed/>
                  <p:pic>
                    <p:nvPicPr>
                      <p:cNvPr id="9" name="Oggetto 8"/>
                      <p:cNvPicPr>
                        <a:picLocks noChangeAspect="1" noChangeArrowheads="1"/>
                      </p:cNvPicPr>
                      <p:nvPr/>
                    </p:nvPicPr>
                    <p:blipFill>
                      <a:blip r:embed="rId6"/>
                      <a:srcRect/>
                      <a:stretch>
                        <a:fillRect/>
                      </a:stretch>
                    </p:blipFill>
                    <p:spPr bwMode="auto">
                      <a:xfrm>
                        <a:off x="1978025" y="4694238"/>
                        <a:ext cx="5521325" cy="660400"/>
                      </a:xfrm>
                      <a:prstGeom prst="rect">
                        <a:avLst/>
                      </a:prstGeom>
                      <a:noFill/>
                    </p:spPr>
                  </p:pic>
                </p:oleObj>
              </mc:Fallback>
            </mc:AlternateContent>
          </a:graphicData>
        </a:graphic>
      </p:graphicFrame>
      <p:sp>
        <p:nvSpPr>
          <p:cNvPr id="10" name="Rettangolo 9"/>
          <p:cNvSpPr/>
          <p:nvPr/>
        </p:nvSpPr>
        <p:spPr>
          <a:xfrm>
            <a:off x="1653284" y="5507700"/>
            <a:ext cx="6981398" cy="523220"/>
          </a:xfrm>
          <a:prstGeom prst="rect">
            <a:avLst/>
          </a:prstGeom>
        </p:spPr>
        <p:txBody>
          <a:bodyPr wrap="none">
            <a:spAutoFit/>
          </a:bodyPr>
          <a:lstStyle/>
          <a:p>
            <a:pPr defTabSz="457200"/>
            <a:r>
              <a:rPr lang="it-IT" sz="2800" i="1" dirty="0">
                <a:solidFill>
                  <a:prstClr val="black"/>
                </a:solidFill>
              </a:rPr>
              <a:t>C</a:t>
            </a:r>
            <a:r>
              <a:rPr lang="it-IT" sz="2800" baseline="-25000" dirty="0">
                <a:solidFill>
                  <a:prstClr val="black"/>
                </a:solidFill>
              </a:rPr>
              <a:t>1</a:t>
            </a:r>
            <a:r>
              <a:rPr lang="it-IT" sz="2800" dirty="0">
                <a:solidFill>
                  <a:prstClr val="black"/>
                </a:solidFill>
              </a:rPr>
              <a:t>+</a:t>
            </a:r>
            <a:r>
              <a:rPr lang="it-IT" sz="2800" i="1" dirty="0">
                <a:solidFill>
                  <a:prstClr val="black"/>
                </a:solidFill>
              </a:rPr>
              <a:t>S</a:t>
            </a:r>
            <a:r>
              <a:rPr lang="it-IT" sz="2800" i="1" baseline="-25000" dirty="0">
                <a:solidFill>
                  <a:prstClr val="black"/>
                </a:solidFill>
              </a:rPr>
              <a:t>ac</a:t>
            </a:r>
            <a:r>
              <a:rPr lang="it-IT" sz="2800" baseline="-25000" dirty="0">
                <a:solidFill>
                  <a:prstClr val="black"/>
                </a:solidFill>
              </a:rPr>
              <a:t>1</a:t>
            </a:r>
            <a:r>
              <a:rPr lang="it-IT" sz="2800" dirty="0">
                <a:solidFill>
                  <a:prstClr val="black"/>
                </a:solidFill>
              </a:rPr>
              <a:t>=</a:t>
            </a:r>
            <a:r>
              <a:rPr lang="it-IT" sz="2800" i="1" dirty="0">
                <a:solidFill>
                  <a:prstClr val="black"/>
                </a:solidFill>
              </a:rPr>
              <a:t>V</a:t>
            </a:r>
            <a:r>
              <a:rPr lang="it-IT" sz="2800" baseline="-25000" dirty="0">
                <a:solidFill>
                  <a:prstClr val="black"/>
                </a:solidFill>
              </a:rPr>
              <a:t>2</a:t>
            </a:r>
            <a:r>
              <a:rPr lang="it-IT" sz="2800" dirty="0">
                <a:solidFill>
                  <a:prstClr val="black"/>
                </a:solidFill>
              </a:rPr>
              <a:t>+</a:t>
            </a:r>
            <a:r>
              <a:rPr lang="it-IT" sz="2800" i="1" dirty="0">
                <a:solidFill>
                  <a:prstClr val="black"/>
                </a:solidFill>
              </a:rPr>
              <a:t>S</a:t>
            </a:r>
            <a:r>
              <a:rPr lang="it-IT" sz="2800" i="1" baseline="-25000" dirty="0">
                <a:solidFill>
                  <a:prstClr val="black"/>
                </a:solidFill>
              </a:rPr>
              <a:t>c</a:t>
            </a:r>
            <a:r>
              <a:rPr lang="it-IT" sz="2800" baseline="-25000" dirty="0">
                <a:solidFill>
                  <a:prstClr val="black"/>
                </a:solidFill>
              </a:rPr>
              <a:t>2</a:t>
            </a:r>
            <a:r>
              <a:rPr lang="it-IT" sz="2800" dirty="0">
                <a:solidFill>
                  <a:prstClr val="black"/>
                </a:solidFill>
              </a:rPr>
              <a:t>+</a:t>
            </a:r>
            <a:r>
              <a:rPr lang="it-IT" sz="2800" i="1" dirty="0">
                <a:solidFill>
                  <a:prstClr val="black"/>
                </a:solidFill>
              </a:rPr>
              <a:t>S</a:t>
            </a:r>
            <a:r>
              <a:rPr lang="it-IT" sz="2800" i="1" baseline="-25000" dirty="0">
                <a:solidFill>
                  <a:prstClr val="black"/>
                </a:solidFill>
              </a:rPr>
              <a:t>av</a:t>
            </a:r>
            <a:r>
              <a:rPr lang="it-IT" sz="2800" baseline="-25000" dirty="0">
                <a:solidFill>
                  <a:prstClr val="black"/>
                </a:solidFill>
              </a:rPr>
              <a:t>2</a:t>
            </a:r>
            <a:r>
              <a:rPr lang="it-IT" sz="2800" dirty="0">
                <a:solidFill>
                  <a:prstClr val="black"/>
                </a:solidFill>
              </a:rPr>
              <a:t>  </a:t>
            </a:r>
            <a:r>
              <a:rPr lang="it-IT" sz="2800" dirty="0">
                <a:solidFill>
                  <a:prstClr val="black"/>
                </a:solidFill>
                <a:sym typeface="Symbol"/>
              </a:rPr>
              <a:t> </a:t>
            </a:r>
            <a:r>
              <a:rPr lang="it-IT" sz="2800" dirty="0">
                <a:solidFill>
                  <a:prstClr val="black"/>
                </a:solidFill>
              </a:rPr>
              <a:t>Condizione di equilibrio</a:t>
            </a:r>
          </a:p>
        </p:txBody>
      </p:sp>
    </p:spTree>
    <p:extLst>
      <p:ext uri="{BB962C8B-B14F-4D97-AF65-F5344CB8AC3E}">
        <p14:creationId xmlns:p14="http://schemas.microsoft.com/office/powerpoint/2010/main" val="2509855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Equilibrio e instabilità</a:t>
            </a:r>
            <a:endParaRPr lang="it-IT" dirty="0"/>
          </a:p>
        </p:txBody>
      </p:sp>
      <p:sp>
        <p:nvSpPr>
          <p:cNvPr id="3" name="Segnaposto contenuto 2"/>
          <p:cNvSpPr>
            <a:spLocks noGrp="1"/>
          </p:cNvSpPr>
          <p:nvPr>
            <p:ph idx="1"/>
          </p:nvPr>
        </p:nvSpPr>
        <p:spPr/>
        <p:txBody>
          <a:bodyPr>
            <a:normAutofit fontScale="70000" lnSpcReduction="20000"/>
          </a:bodyPr>
          <a:lstStyle/>
          <a:p>
            <a:r>
              <a:rPr lang="it-IT" dirty="0"/>
              <a:t>Il sistema economico può crescere in equilibrio quando le decisioni di investimento nei due </a:t>
            </a:r>
            <a:r>
              <a:rPr lang="it-IT" dirty="0" smtClean="0"/>
              <a:t>settori crescono secondo determinate proporzioni. </a:t>
            </a:r>
          </a:p>
          <a:p>
            <a:r>
              <a:rPr lang="it-IT" dirty="0" smtClean="0"/>
              <a:t>Per </a:t>
            </a:r>
            <a:r>
              <a:rPr lang="it-IT" dirty="0" err="1" smtClean="0"/>
              <a:t>Marx</a:t>
            </a:r>
            <a:r>
              <a:rPr lang="it-IT" dirty="0"/>
              <a:t>, </a:t>
            </a:r>
            <a:r>
              <a:rPr lang="it-IT" dirty="0" smtClean="0"/>
              <a:t>ogni </a:t>
            </a:r>
            <a:r>
              <a:rPr lang="it-IT" dirty="0"/>
              <a:t>capitalista prende le sue decisioni di investimento senza conoscere le condizioni di equilibrio del sistema e le decisioni degli altri capitalisti. </a:t>
            </a:r>
            <a:endParaRPr lang="it-IT" dirty="0" smtClean="0"/>
          </a:p>
          <a:p>
            <a:r>
              <a:rPr lang="it-IT" dirty="0" smtClean="0"/>
              <a:t>Non </a:t>
            </a:r>
            <a:r>
              <a:rPr lang="it-IT" dirty="0"/>
              <a:t>esiste </a:t>
            </a:r>
            <a:r>
              <a:rPr lang="it-IT" dirty="0" smtClean="0"/>
              <a:t>nessun </a:t>
            </a:r>
            <a:r>
              <a:rPr lang="it-IT" dirty="0"/>
              <a:t>automatismo di mercato che generi una tendenza alla crescita equilibrata. Le possibilità di crisi nel sistema capitalistico sono connaturate alla legge della sua circolazione. </a:t>
            </a:r>
            <a:endParaRPr lang="it-IT" dirty="0" smtClean="0"/>
          </a:p>
          <a:p>
            <a:r>
              <a:rPr lang="it-IT" dirty="0" smtClean="0"/>
              <a:t>«La </a:t>
            </a:r>
            <a:r>
              <a:rPr lang="it-IT" dirty="0"/>
              <a:t>difficoltà di trasformare le merci … in denaro è insita … nel fatto che chi ha venduto, e quindi possiede la merce nella forma denaro, non è obbligato a ricomprare immediatamente, a riconvertire il denaro in prodotto particolare del lavoro </a:t>
            </a:r>
            <a:r>
              <a:rPr lang="it-IT" dirty="0" smtClean="0"/>
              <a:t>individuale»</a:t>
            </a:r>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38</a:t>
            </a:fld>
            <a:endParaRPr lang="it-IT" dirty="0"/>
          </a:p>
        </p:txBody>
      </p:sp>
    </p:spTree>
    <p:extLst>
      <p:ext uri="{BB962C8B-B14F-4D97-AF65-F5344CB8AC3E}">
        <p14:creationId xmlns:p14="http://schemas.microsoft.com/office/powerpoint/2010/main" val="322807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8949BDB-9FE8-46DB-ADD8-A595240E7843}" type="slidenum">
              <a:rPr lang="it-IT" altLang="it-IT" sz="1400" smtClean="0">
                <a:solidFill>
                  <a:prstClr val="black"/>
                </a:solidFill>
              </a:rPr>
              <a:pPr eaLnBrk="1" hangingPunct="1"/>
              <a:t>39</a:t>
            </a:fld>
            <a:endParaRPr lang="it-IT" altLang="it-IT" sz="1400" smtClean="0">
              <a:solidFill>
                <a:prstClr val="black"/>
              </a:solidFill>
            </a:endParaRPr>
          </a:p>
        </p:txBody>
      </p:sp>
      <p:sp>
        <p:nvSpPr>
          <p:cNvPr id="34818" name="Rectangle 2"/>
          <p:cNvSpPr>
            <a:spLocks noGrp="1" noChangeArrowheads="1"/>
          </p:cNvSpPr>
          <p:nvPr>
            <p:ph type="title"/>
          </p:nvPr>
        </p:nvSpPr>
        <p:spPr/>
        <p:txBody>
          <a:bodyPr>
            <a:normAutofit fontScale="90000"/>
          </a:bodyPr>
          <a:lstStyle/>
          <a:p>
            <a:pPr eaLnBrk="1" hangingPunct="1">
              <a:defRPr/>
            </a:pPr>
            <a:r>
              <a:rPr lang="it-IT" smtClean="0"/>
              <a:t>Instabilità</a:t>
            </a:r>
          </a:p>
        </p:txBody>
      </p:sp>
      <p:sp>
        <p:nvSpPr>
          <p:cNvPr id="34819" name="Rectangle 3"/>
          <p:cNvSpPr>
            <a:spLocks noGrp="1" noChangeArrowheads="1"/>
          </p:cNvSpPr>
          <p:nvPr>
            <p:ph type="body" idx="1"/>
          </p:nvPr>
        </p:nvSpPr>
        <p:spPr/>
        <p:txBody>
          <a:bodyPr>
            <a:noAutofit/>
          </a:bodyPr>
          <a:lstStyle/>
          <a:p>
            <a:pPr eaLnBrk="1" hangingPunct="1">
              <a:lnSpc>
                <a:spcPct val="90000"/>
              </a:lnSpc>
            </a:pPr>
            <a:r>
              <a:rPr lang="it-IT" altLang="it-IT" sz="2000" dirty="0" smtClean="0"/>
              <a:t>Se l’equilibrio non si realizza: instabilità</a:t>
            </a:r>
          </a:p>
          <a:p>
            <a:pPr eaLnBrk="1" hangingPunct="1">
              <a:lnSpc>
                <a:spcPct val="90000"/>
              </a:lnSpc>
            </a:pPr>
            <a:r>
              <a:rPr lang="it-IT" altLang="it-IT" sz="2000" dirty="0" smtClean="0"/>
              <a:t>Gli investimenti sono volatili e poco prevedibili</a:t>
            </a:r>
          </a:p>
          <a:p>
            <a:pPr eaLnBrk="1" hangingPunct="1">
              <a:lnSpc>
                <a:spcPct val="90000"/>
              </a:lnSpc>
            </a:pPr>
            <a:r>
              <a:rPr lang="it-IT" altLang="it-IT" sz="2000" dirty="0" smtClean="0"/>
              <a:t>Il futuro è incerto</a:t>
            </a:r>
          </a:p>
          <a:p>
            <a:pPr eaLnBrk="1" hangingPunct="1">
              <a:lnSpc>
                <a:spcPct val="90000"/>
              </a:lnSpc>
            </a:pPr>
            <a:r>
              <a:rPr lang="it-IT" altLang="it-IT" sz="2000" dirty="0" smtClean="0"/>
              <a:t>I capitalisti prendono le proprie decisioni separatamente</a:t>
            </a:r>
          </a:p>
          <a:p>
            <a:pPr eaLnBrk="1" hangingPunct="1">
              <a:lnSpc>
                <a:spcPct val="90000"/>
              </a:lnSpc>
            </a:pPr>
            <a:r>
              <a:rPr lang="it-IT" altLang="it-IT" sz="2000" dirty="0" smtClean="0"/>
              <a:t>Solo a posteriori sanno se la decisione era giusta</a:t>
            </a:r>
          </a:p>
          <a:p>
            <a:pPr>
              <a:lnSpc>
                <a:spcPct val="90000"/>
              </a:lnSpc>
            </a:pPr>
            <a:endParaRPr lang="it-IT" sz="2000" dirty="0" smtClean="0"/>
          </a:p>
          <a:p>
            <a:pPr>
              <a:lnSpc>
                <a:spcPct val="90000"/>
              </a:lnSpc>
            </a:pPr>
            <a:r>
              <a:rPr lang="it-IT" sz="2000" dirty="0" smtClean="0"/>
              <a:t>«sulla </a:t>
            </a:r>
            <a:r>
              <a:rPr lang="it-IT" sz="2000" dirty="0"/>
              <a:t>base della produzione capitalistica, dove ognuno lavora per sé, e il lavoro particolare si rappresenta nello stesso tempo come il suo contrario, come lavoro astrattamente generale, e deve rappresentarsi in questa forma come lavoro sociale, la necessaria compensazione e connessione delle differenti sfere di produzione, la misura e la proporzione fra le medesime, come dovrebbero essere possibili se non mediante un costante superamento di una costante disarmonia</a:t>
            </a:r>
            <a:r>
              <a:rPr lang="it-IT" sz="2000" dirty="0" smtClean="0"/>
              <a:t>?»</a:t>
            </a:r>
            <a:endParaRPr lang="it-IT" altLang="it-IT" sz="2000" dirty="0" smtClean="0"/>
          </a:p>
        </p:txBody>
      </p:sp>
      <p:sp>
        <p:nvSpPr>
          <p:cNvPr id="2" name="Segnaposto piè di pagina 1"/>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34279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5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500"/>
                                        <p:tgtEl>
                                          <p:spTgt spid="348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fade">
                                      <p:cBhvr>
                                        <p:cTn id="22" dur="500"/>
                                        <p:tgtEl>
                                          <p:spTgt spid="348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fade">
                                      <p:cBhvr>
                                        <p:cTn id="27" dur="500"/>
                                        <p:tgtEl>
                                          <p:spTgt spid="348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500"/>
                                        <p:tgtEl>
                                          <p:spTgt spid="34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Prima di </a:t>
            </a:r>
            <a:r>
              <a:rPr lang="it-IT" sz="3600" dirty="0" err="1" smtClean="0"/>
              <a:t>Marx</a:t>
            </a:r>
            <a:r>
              <a:rPr lang="it-IT" sz="3600" dirty="0" smtClean="0"/>
              <a:t>: i socialisti ricardiani</a:t>
            </a:r>
            <a:endParaRPr lang="it-IT" sz="3600" dirty="0"/>
          </a:p>
        </p:txBody>
      </p:sp>
      <p:sp>
        <p:nvSpPr>
          <p:cNvPr id="3" name="Segnaposto contenuto 2"/>
          <p:cNvSpPr>
            <a:spLocks noGrp="1"/>
          </p:cNvSpPr>
          <p:nvPr>
            <p:ph idx="1"/>
          </p:nvPr>
        </p:nvSpPr>
        <p:spPr/>
        <p:txBody>
          <a:bodyPr>
            <a:normAutofit/>
          </a:bodyPr>
          <a:lstStyle/>
          <a:p>
            <a:r>
              <a:rPr lang="it-IT" sz="2300" dirty="0" smtClean="0"/>
              <a:t>Diversi autori, partendo dalla teoria del valore-lavoro, ritenevano che i lavoratori non ricevessero un compenso proporzionale al loro contributo alla produzione</a:t>
            </a:r>
          </a:p>
          <a:p>
            <a:r>
              <a:rPr lang="it-IT" sz="2300" dirty="0" smtClean="0"/>
              <a:t>Thomas </a:t>
            </a:r>
            <a:r>
              <a:rPr lang="it-IT" sz="2300" dirty="0" err="1" smtClean="0"/>
              <a:t>Hodgskin</a:t>
            </a:r>
            <a:r>
              <a:rPr lang="it-IT" sz="2300" dirty="0" smtClean="0"/>
              <a:t> (scrittore socialista inglese: 1787-1869). Distinzione tra prezzo naturale (costi misurati in lavoro) e prezzo sociale (rendite e profitti si appropriano di parte del prodotto del lavoro)</a:t>
            </a:r>
          </a:p>
          <a:p>
            <a:r>
              <a:rPr lang="it-IT" sz="2300" dirty="0" smtClean="0"/>
              <a:t>Robert Owen (imprenditore gallese: 1771-1851).  Teorizza e cerca di sviluppare il movimento cooperativo</a:t>
            </a:r>
          </a:p>
          <a:p>
            <a:r>
              <a:rPr lang="it-IT" sz="2300" dirty="0" smtClean="0"/>
              <a:t>William Thompson (filosofo e socialista britannico:1775-1833). Profitto e rendita sono deduzioni dal prodotto del lavoro. A favore della cooperazione</a:t>
            </a:r>
            <a:endParaRPr lang="it-IT" sz="23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217539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Karl </a:t>
            </a:r>
            <a:r>
              <a:rPr lang="it-IT" dirty="0" err="1"/>
              <a:t>M</a:t>
            </a:r>
            <a:r>
              <a:rPr lang="it-IT" dirty="0" err="1" smtClean="0"/>
              <a:t>arx</a:t>
            </a:r>
            <a:endParaRPr lang="it-IT" dirty="0"/>
          </a:p>
        </p:txBody>
      </p:sp>
      <p:sp>
        <p:nvSpPr>
          <p:cNvPr id="3" name="Segnaposto contenuto 2"/>
          <p:cNvSpPr>
            <a:spLocks noGrp="1"/>
          </p:cNvSpPr>
          <p:nvPr>
            <p:ph idx="1"/>
          </p:nvPr>
        </p:nvSpPr>
        <p:spPr/>
        <p:txBody>
          <a:bodyPr>
            <a:normAutofit lnSpcReduction="10000"/>
          </a:bodyPr>
          <a:lstStyle/>
          <a:p>
            <a:pPr>
              <a:buFont typeface="Wingdings" panose="05000000000000000000" pitchFamily="2" charset="2"/>
              <a:buChar char="Ø"/>
            </a:pPr>
            <a:r>
              <a:rPr lang="it-IT" altLang="it-IT" sz="1600" dirty="0"/>
              <a:t>Nasce a Trier (Treviri), in </a:t>
            </a:r>
            <a:r>
              <a:rPr lang="it-IT" altLang="it-IT" sz="1600" dirty="0" smtClean="0"/>
              <a:t>Prussia, </a:t>
            </a:r>
            <a:r>
              <a:rPr lang="it-IT" altLang="it-IT" sz="1600" dirty="0"/>
              <a:t>nel 1818.</a:t>
            </a:r>
          </a:p>
          <a:p>
            <a:pPr>
              <a:buFont typeface="Wingdings" panose="05000000000000000000" pitchFamily="2" charset="2"/>
              <a:buChar char="Ø"/>
            </a:pPr>
            <a:r>
              <a:rPr lang="it-IT" altLang="it-IT" sz="1600" dirty="0"/>
              <a:t>Studia alle Università di Bonn e Berlino, dove è attratto </a:t>
            </a:r>
            <a:r>
              <a:rPr lang="it-IT" altLang="it-IT" sz="1600" dirty="0" smtClean="0"/>
              <a:t>dai </a:t>
            </a:r>
            <a:r>
              <a:rPr lang="it-IT" altLang="it-IT" sz="1600" dirty="0"/>
              <a:t>filosofi hegeliani </a:t>
            </a:r>
            <a:r>
              <a:rPr lang="it-IT" altLang="it-IT" sz="1600" dirty="0" smtClean="0"/>
              <a:t>e </a:t>
            </a:r>
            <a:r>
              <a:rPr lang="it-IT" altLang="it-IT" sz="1600" dirty="0"/>
              <a:t>si dedica a studi </a:t>
            </a:r>
            <a:r>
              <a:rPr lang="it-IT" altLang="it-IT" sz="1600" dirty="0" smtClean="0"/>
              <a:t>filosofici. Si laurea a </a:t>
            </a:r>
            <a:r>
              <a:rPr lang="it-IT" altLang="it-IT" sz="1600" dirty="0"/>
              <a:t>J</a:t>
            </a:r>
            <a:r>
              <a:rPr lang="it-IT" altLang="it-IT" sz="1600" dirty="0" smtClean="0"/>
              <a:t>ena con una tesi su Democrito ed Epicuro</a:t>
            </a:r>
            <a:endParaRPr lang="it-IT" altLang="it-IT" sz="1600" dirty="0"/>
          </a:p>
          <a:p>
            <a:pPr>
              <a:buFont typeface="Wingdings" panose="05000000000000000000" pitchFamily="2" charset="2"/>
              <a:buChar char="Ø"/>
            </a:pPr>
            <a:r>
              <a:rPr lang="it-IT" altLang="it-IT" sz="1600" dirty="0"/>
              <a:t>Lavora come giornalista e direttore della </a:t>
            </a:r>
            <a:r>
              <a:rPr lang="it-IT" altLang="it-IT" sz="1600" i="1" dirty="0" err="1"/>
              <a:t>Reinische</a:t>
            </a:r>
            <a:r>
              <a:rPr lang="it-IT" altLang="it-IT" sz="1600" i="1" dirty="0"/>
              <a:t> Zeitung</a:t>
            </a:r>
            <a:r>
              <a:rPr lang="it-IT" altLang="it-IT" sz="1600" dirty="0"/>
              <a:t>, </a:t>
            </a:r>
            <a:r>
              <a:rPr lang="it-IT" altLang="it-IT" sz="1600" dirty="0" smtClean="0"/>
              <a:t>di </a:t>
            </a:r>
            <a:r>
              <a:rPr lang="it-IT" altLang="it-IT" sz="1600" dirty="0"/>
              <a:t>impostazione radicale.</a:t>
            </a:r>
          </a:p>
          <a:p>
            <a:pPr>
              <a:buFont typeface="Wingdings" panose="05000000000000000000" pitchFamily="2" charset="2"/>
              <a:buChar char="Ø"/>
            </a:pPr>
            <a:r>
              <a:rPr lang="it-IT" altLang="it-IT" sz="1600" dirty="0"/>
              <a:t>1844. Costretto a emigrare a Parigi per motivi politici.</a:t>
            </a:r>
          </a:p>
          <a:p>
            <a:pPr>
              <a:buFont typeface="Wingdings" panose="05000000000000000000" pitchFamily="2" charset="2"/>
              <a:buChar char="Ø"/>
            </a:pPr>
            <a:r>
              <a:rPr lang="it-IT" altLang="it-IT" sz="1600" dirty="0"/>
              <a:t>Incontra Friedrich </a:t>
            </a:r>
            <a:r>
              <a:rPr lang="it-IT" altLang="it-IT" sz="1600" dirty="0" err="1"/>
              <a:t>Engels</a:t>
            </a:r>
            <a:r>
              <a:rPr lang="it-IT" altLang="it-IT" sz="1600" dirty="0"/>
              <a:t> e scrive i </a:t>
            </a:r>
            <a:r>
              <a:rPr lang="it-IT" altLang="it-IT" sz="1600" i="1" dirty="0"/>
              <a:t>Manoscritti economico filosofici del 1844</a:t>
            </a:r>
            <a:r>
              <a:rPr lang="it-IT" altLang="it-IT" sz="1600" dirty="0"/>
              <a:t>.</a:t>
            </a:r>
          </a:p>
          <a:p>
            <a:pPr>
              <a:buFont typeface="Wingdings" panose="05000000000000000000" pitchFamily="2" charset="2"/>
              <a:buChar char="Ø"/>
            </a:pPr>
            <a:r>
              <a:rPr lang="it-IT" altLang="it-IT" sz="1600" dirty="0"/>
              <a:t>1848. Pubblica con </a:t>
            </a:r>
            <a:r>
              <a:rPr lang="it-IT" altLang="it-IT" sz="1600" dirty="0" err="1"/>
              <a:t>Engels</a:t>
            </a:r>
            <a:r>
              <a:rPr lang="it-IT" altLang="it-IT" sz="1600" dirty="0"/>
              <a:t> il </a:t>
            </a:r>
            <a:r>
              <a:rPr lang="it-IT" altLang="it-IT" sz="1600" i="1" dirty="0"/>
              <a:t>Manifesto del partito comunista</a:t>
            </a:r>
            <a:r>
              <a:rPr lang="it-IT" altLang="it-IT" sz="1600" dirty="0"/>
              <a:t>.</a:t>
            </a:r>
          </a:p>
          <a:p>
            <a:pPr>
              <a:buFont typeface="Wingdings" panose="05000000000000000000" pitchFamily="2" charset="2"/>
              <a:buChar char="Ø"/>
            </a:pPr>
            <a:r>
              <a:rPr lang="it-IT" altLang="it-IT" sz="1600" dirty="0"/>
              <a:t>Fugge a Londra. </a:t>
            </a:r>
            <a:r>
              <a:rPr lang="it-IT" altLang="it-IT" sz="1600" dirty="0" smtClean="0"/>
              <a:t>Aiutato </a:t>
            </a:r>
            <a:r>
              <a:rPr lang="it-IT" altLang="it-IT" sz="1600" dirty="0"/>
              <a:t>da </a:t>
            </a:r>
            <a:r>
              <a:rPr lang="it-IT" altLang="it-IT" sz="1600" dirty="0" err="1"/>
              <a:t>Engels</a:t>
            </a:r>
            <a:r>
              <a:rPr lang="it-IT" altLang="it-IT" sz="1600" dirty="0"/>
              <a:t> si dedica agli studi alla </a:t>
            </a:r>
            <a:r>
              <a:rPr lang="it-IT" altLang="it-IT" sz="1600" dirty="0" err="1"/>
              <a:t>British</a:t>
            </a:r>
            <a:r>
              <a:rPr lang="it-IT" altLang="it-IT" sz="1600" dirty="0"/>
              <a:t> Library.</a:t>
            </a:r>
          </a:p>
          <a:p>
            <a:pPr>
              <a:buFont typeface="Wingdings" panose="05000000000000000000" pitchFamily="2" charset="2"/>
              <a:buChar char="Ø"/>
            </a:pPr>
            <a:r>
              <a:rPr lang="it-IT" altLang="it-IT" sz="1600" dirty="0"/>
              <a:t>1857-58. Elabora il manoscritto dei “</a:t>
            </a:r>
            <a:r>
              <a:rPr lang="it-IT" altLang="it-IT" sz="1600" i="1" dirty="0" err="1"/>
              <a:t>Grundrisse</a:t>
            </a:r>
            <a:r>
              <a:rPr lang="it-IT" altLang="it-IT" sz="1600" dirty="0"/>
              <a:t>” (</a:t>
            </a:r>
            <a:r>
              <a:rPr lang="it-IT" altLang="it-IT" sz="1600" i="1" dirty="0"/>
              <a:t>Lineamenti fondamentali della critica dell’economia politica</a:t>
            </a:r>
            <a:r>
              <a:rPr lang="it-IT" altLang="it-IT" sz="1600" dirty="0"/>
              <a:t>).</a:t>
            </a:r>
          </a:p>
          <a:p>
            <a:pPr>
              <a:buFont typeface="Wingdings" panose="05000000000000000000" pitchFamily="2" charset="2"/>
              <a:buChar char="Ø"/>
            </a:pPr>
            <a:r>
              <a:rPr lang="it-IT" altLang="it-IT" sz="1600" dirty="0"/>
              <a:t>1859. Pubblica </a:t>
            </a:r>
            <a:r>
              <a:rPr lang="it-IT" altLang="it-IT" sz="1600" i="1" dirty="0"/>
              <a:t>Per la critica dell’economia politica</a:t>
            </a:r>
            <a:r>
              <a:rPr lang="it-IT" altLang="it-IT" sz="1600" dirty="0" smtClean="0"/>
              <a:t>.</a:t>
            </a:r>
          </a:p>
          <a:p>
            <a:pPr>
              <a:buFont typeface="Wingdings" panose="05000000000000000000" pitchFamily="2" charset="2"/>
              <a:buChar char="Ø"/>
            </a:pPr>
            <a:r>
              <a:rPr lang="it-IT" altLang="it-IT" sz="1600" dirty="0" smtClean="0"/>
              <a:t>Scrive articoli per il giornale </a:t>
            </a:r>
            <a:r>
              <a:rPr lang="it-IT" altLang="it-IT" sz="1600" i="1" dirty="0" smtClean="0"/>
              <a:t>New York Tribune</a:t>
            </a:r>
            <a:r>
              <a:rPr lang="it-IT" altLang="it-IT" sz="1600" dirty="0" smtClean="0"/>
              <a:t>.</a:t>
            </a:r>
            <a:endParaRPr lang="it-IT" altLang="it-IT" sz="1600" dirty="0"/>
          </a:p>
          <a:p>
            <a:pPr>
              <a:buFont typeface="Wingdings" panose="05000000000000000000" pitchFamily="2" charset="2"/>
              <a:buChar char="Ø"/>
            </a:pPr>
            <a:r>
              <a:rPr lang="it-IT" altLang="it-IT" sz="1600" dirty="0"/>
              <a:t>1867. Pubblica il primo libro de </a:t>
            </a:r>
            <a:r>
              <a:rPr lang="it-IT" altLang="it-IT" sz="1600" i="1" dirty="0"/>
              <a:t>Il Capitale</a:t>
            </a:r>
            <a:r>
              <a:rPr lang="it-IT" altLang="it-IT" sz="1600" dirty="0"/>
              <a:t>. Il secondo e terzo libro saranno pubblicati postumi da </a:t>
            </a:r>
            <a:r>
              <a:rPr lang="it-IT" altLang="it-IT" sz="1600" dirty="0" err="1"/>
              <a:t>Engels</a:t>
            </a:r>
            <a:r>
              <a:rPr lang="it-IT" altLang="it-IT" sz="1600" dirty="0"/>
              <a:t> nel 1885 e 1894.</a:t>
            </a:r>
          </a:p>
          <a:p>
            <a:pPr>
              <a:buFont typeface="Wingdings" panose="05000000000000000000" pitchFamily="2" charset="2"/>
              <a:buChar char="Ø"/>
            </a:pPr>
            <a:r>
              <a:rPr lang="it-IT" altLang="it-IT" sz="1600" dirty="0"/>
              <a:t>1905-10. Karl </a:t>
            </a:r>
            <a:r>
              <a:rPr lang="it-IT" altLang="it-IT" sz="1600" dirty="0" err="1"/>
              <a:t>Kautsky</a:t>
            </a:r>
            <a:r>
              <a:rPr lang="it-IT" altLang="it-IT" sz="1600" dirty="0"/>
              <a:t> pubblica le </a:t>
            </a:r>
            <a:r>
              <a:rPr lang="it-IT" altLang="it-IT" sz="1600" i="1" dirty="0"/>
              <a:t>Teorie sul Plusvalore</a:t>
            </a:r>
            <a:r>
              <a:rPr lang="it-IT" altLang="it-IT" sz="1600" dirty="0"/>
              <a:t>, redatte da </a:t>
            </a:r>
            <a:r>
              <a:rPr lang="it-IT" altLang="it-IT" sz="1600" dirty="0" err="1"/>
              <a:t>Marx</a:t>
            </a:r>
            <a:r>
              <a:rPr lang="it-IT" altLang="it-IT" sz="1600" dirty="0"/>
              <a:t> nel 1862-63.</a:t>
            </a:r>
          </a:p>
          <a:p>
            <a:pPr>
              <a:buFont typeface="Wingdings" panose="05000000000000000000" pitchFamily="2" charset="2"/>
              <a:buChar char="Ø"/>
            </a:pPr>
            <a:r>
              <a:rPr lang="it-IT" altLang="it-IT" sz="1600" dirty="0"/>
              <a:t>Muore a Londra nel 1883.</a:t>
            </a:r>
          </a:p>
          <a:p>
            <a:endParaRPr lang="it-IT" sz="16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104624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L’hegelismo</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La dialettica di </a:t>
            </a:r>
            <a:r>
              <a:rPr lang="it-IT" dirty="0" err="1" smtClean="0"/>
              <a:t>Hegel</a:t>
            </a:r>
            <a:endParaRPr lang="it-IT" dirty="0" smtClean="0"/>
          </a:p>
          <a:p>
            <a:pPr lvl="1"/>
            <a:r>
              <a:rPr lang="it-IT" altLang="it-IT" dirty="0"/>
              <a:t>“ogni affermazione è una negazione”, cioè contiene </a:t>
            </a:r>
            <a:r>
              <a:rPr lang="it-IT" altLang="it-IT" b="1" dirty="0"/>
              <a:t>dentro di sé</a:t>
            </a:r>
            <a:r>
              <a:rPr lang="it-IT" altLang="it-IT" dirty="0"/>
              <a:t> la negazione di qualcos’altro</a:t>
            </a:r>
            <a:r>
              <a:rPr lang="it-IT" altLang="it-IT" dirty="0" smtClean="0"/>
              <a:t>.</a:t>
            </a:r>
          </a:p>
          <a:p>
            <a:r>
              <a:rPr lang="it-IT" altLang="it-IT" dirty="0"/>
              <a:t>Il nostro pensiero dunque è “</a:t>
            </a:r>
            <a:r>
              <a:rPr lang="it-IT" altLang="it-IT" b="1" dirty="0"/>
              <a:t>dialettico</a:t>
            </a:r>
            <a:r>
              <a:rPr lang="it-IT" altLang="it-IT" dirty="0"/>
              <a:t>”, nel senso che attraverso l’affermazione e la negazione pone </a:t>
            </a:r>
            <a:r>
              <a:rPr lang="it-IT" altLang="it-IT" i="1" dirty="0"/>
              <a:t>in rapporto</a:t>
            </a:r>
            <a:r>
              <a:rPr lang="it-IT" altLang="it-IT" dirty="0"/>
              <a:t> tra di loro gli elementi che </a:t>
            </a:r>
            <a:r>
              <a:rPr lang="it-IT" altLang="it-IT" i="1" dirty="0"/>
              <a:t>l’intelletto</a:t>
            </a:r>
            <a:r>
              <a:rPr lang="it-IT" altLang="it-IT" dirty="0"/>
              <a:t> apprende nel contatto con la realtà esterna (</a:t>
            </a:r>
            <a:r>
              <a:rPr lang="it-IT" altLang="it-IT" i="1" dirty="0"/>
              <a:t>sensazioni</a:t>
            </a:r>
            <a:r>
              <a:rPr lang="it-IT" altLang="it-IT" dirty="0"/>
              <a:t>, </a:t>
            </a:r>
            <a:r>
              <a:rPr lang="it-IT" altLang="it-IT" i="1" dirty="0"/>
              <a:t>idee, giudizi</a:t>
            </a:r>
            <a:r>
              <a:rPr lang="it-IT" altLang="it-IT" dirty="0" smtClean="0"/>
              <a:t>).</a:t>
            </a:r>
          </a:p>
          <a:p>
            <a:r>
              <a:rPr lang="it-IT" altLang="it-IT" dirty="0" smtClean="0"/>
              <a:t>La </a:t>
            </a:r>
            <a:r>
              <a:rPr lang="it-IT" altLang="it-IT" dirty="0"/>
              <a:t>ragione umana giunge  a elaborare i </a:t>
            </a:r>
            <a:r>
              <a:rPr lang="it-IT" altLang="it-IT" i="1" dirty="0"/>
              <a:t>concetti</a:t>
            </a:r>
            <a:r>
              <a:rPr lang="it-IT" altLang="it-IT" dirty="0"/>
              <a:t>, che individuano i nessi </a:t>
            </a:r>
            <a:r>
              <a:rPr lang="it-IT" altLang="it-IT" i="1" dirty="0"/>
              <a:t>necessari</a:t>
            </a:r>
            <a:r>
              <a:rPr lang="it-IT" altLang="it-IT" dirty="0"/>
              <a:t> tra le idee e comprendono l’intera realtà come una “</a:t>
            </a:r>
            <a:r>
              <a:rPr lang="it-IT" altLang="it-IT" b="1" dirty="0"/>
              <a:t>totalità</a:t>
            </a:r>
            <a:r>
              <a:rPr lang="it-IT" altLang="it-IT" dirty="0"/>
              <a:t>”, ricca di molteplici </a:t>
            </a:r>
            <a:r>
              <a:rPr lang="it-IT" altLang="it-IT" dirty="0" smtClean="0"/>
              <a:t>relazioni</a:t>
            </a:r>
            <a:r>
              <a:rPr lang="it-IT" altLang="it-IT" dirty="0"/>
              <a:t> </a:t>
            </a:r>
            <a:r>
              <a:rPr lang="it-IT" altLang="it-IT" dirty="0" smtClean="0"/>
              <a:t>(sintesi tra affermazione e negazione)</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95991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Marx</a:t>
            </a:r>
            <a:r>
              <a:rPr lang="it-IT" dirty="0" smtClean="0"/>
              <a:t> e il materialismo</a:t>
            </a:r>
            <a:endParaRPr lang="it-IT" dirty="0"/>
          </a:p>
        </p:txBody>
      </p:sp>
      <p:sp>
        <p:nvSpPr>
          <p:cNvPr id="3" name="Segnaposto contenuto 2"/>
          <p:cNvSpPr>
            <a:spLocks noGrp="1"/>
          </p:cNvSpPr>
          <p:nvPr>
            <p:ph idx="1"/>
          </p:nvPr>
        </p:nvSpPr>
        <p:spPr/>
        <p:txBody>
          <a:bodyPr>
            <a:noAutofit/>
          </a:bodyPr>
          <a:lstStyle/>
          <a:p>
            <a:r>
              <a:rPr lang="it-IT" sz="2000" dirty="0" smtClean="0"/>
              <a:t>I giovani hegeliani criticano </a:t>
            </a:r>
            <a:r>
              <a:rPr lang="it-IT" sz="2000" dirty="0" err="1" smtClean="0"/>
              <a:t>Hegel</a:t>
            </a:r>
            <a:r>
              <a:rPr lang="it-IT" sz="2000" dirty="0" smtClean="0"/>
              <a:t> per il suo </a:t>
            </a:r>
            <a:r>
              <a:rPr lang="it-IT" sz="2000" b="1" dirty="0" smtClean="0">
                <a:solidFill>
                  <a:srgbClr val="C00000"/>
                </a:solidFill>
                <a:effectLst>
                  <a:outerShdw blurRad="38100" dist="38100" dir="2700000" algn="tl">
                    <a:srgbClr val="000000">
                      <a:alpha val="43137"/>
                    </a:srgbClr>
                  </a:outerShdw>
                </a:effectLst>
              </a:rPr>
              <a:t>idealismo</a:t>
            </a:r>
            <a:r>
              <a:rPr lang="it-IT" sz="2000" dirty="0" smtClean="0"/>
              <a:t> cui contrappongono il </a:t>
            </a:r>
            <a:r>
              <a:rPr lang="it-IT" sz="2000" b="1" dirty="0" smtClean="0">
                <a:solidFill>
                  <a:srgbClr val="C00000"/>
                </a:solidFill>
                <a:effectLst>
                  <a:outerShdw blurRad="38100" dist="38100" dir="2700000" algn="tl">
                    <a:srgbClr val="000000">
                      <a:alpha val="43137"/>
                    </a:srgbClr>
                  </a:outerShdw>
                </a:effectLst>
              </a:rPr>
              <a:t>materialismo</a:t>
            </a:r>
            <a:r>
              <a:rPr lang="it-IT" sz="2000" dirty="0" smtClean="0"/>
              <a:t>. La dialettica di </a:t>
            </a:r>
            <a:r>
              <a:rPr lang="it-IT" sz="2000" dirty="0" err="1"/>
              <a:t>H</a:t>
            </a:r>
            <a:r>
              <a:rPr lang="it-IT" sz="2000" dirty="0" err="1" smtClean="0"/>
              <a:t>egel</a:t>
            </a:r>
            <a:r>
              <a:rPr lang="it-IT" sz="2000" dirty="0" smtClean="0"/>
              <a:t> riguarda le idee </a:t>
            </a:r>
            <a:r>
              <a:rPr lang="it-IT" altLang="it-IT" sz="2000" dirty="0" smtClean="0"/>
              <a:t>e non si pone il </a:t>
            </a:r>
            <a:r>
              <a:rPr lang="it-IT" altLang="it-IT" sz="2000" dirty="0"/>
              <a:t>problema </a:t>
            </a:r>
            <a:r>
              <a:rPr lang="it-IT" altLang="it-IT" sz="2000" dirty="0" smtClean="0"/>
              <a:t>del </a:t>
            </a:r>
            <a:r>
              <a:rPr lang="it-IT" altLang="it-IT" sz="2000" dirty="0"/>
              <a:t>modo in cui </a:t>
            </a:r>
            <a:r>
              <a:rPr lang="it-IT" altLang="it-IT" sz="2000" dirty="0" smtClean="0"/>
              <a:t>è </a:t>
            </a:r>
            <a:r>
              <a:rPr lang="it-IT" altLang="it-IT" sz="2000" dirty="0"/>
              <a:t>organizzata la realtà sottostante </a:t>
            </a:r>
            <a:r>
              <a:rPr lang="it-IT" altLang="it-IT" sz="2000" dirty="0" smtClean="0"/>
              <a:t>il pensiero né come le idee nascono dalla realtà</a:t>
            </a:r>
          </a:p>
          <a:p>
            <a:r>
              <a:rPr lang="it-IT" sz="2000" dirty="0" err="1" smtClean="0"/>
              <a:t>Marx</a:t>
            </a:r>
            <a:r>
              <a:rPr lang="it-IT" sz="2000" dirty="0" smtClean="0"/>
              <a:t> si distacca anche dai giovani hegeliani:</a:t>
            </a:r>
          </a:p>
          <a:p>
            <a:pPr lvl="1"/>
            <a:r>
              <a:rPr lang="it-IT" sz="2000" dirty="0" smtClean="0"/>
              <a:t>Il materialismo guarda alla realtà come separata dal pensiero, ma non concepisce l’azione umana come oggettiva (parte della realtà): la realtà da cui partire sono </a:t>
            </a:r>
            <a:r>
              <a:rPr lang="it-IT" sz="2000" b="1" dirty="0" smtClean="0">
                <a:solidFill>
                  <a:srgbClr val="C00000"/>
                </a:solidFill>
                <a:effectLst>
                  <a:outerShdw blurRad="38100" dist="38100" dir="2700000" algn="tl">
                    <a:srgbClr val="000000">
                      <a:alpha val="43137"/>
                    </a:srgbClr>
                  </a:outerShdw>
                </a:effectLst>
              </a:rPr>
              <a:t>i rapporti sociali di produzione</a:t>
            </a:r>
          </a:p>
          <a:p>
            <a:pPr lvl="1"/>
            <a:r>
              <a:rPr lang="it-IT" altLang="it-IT" sz="2000" dirty="0"/>
              <a:t>gli uomini sono prodotti dall’ambiente e dall’educazione, e </a:t>
            </a:r>
            <a:r>
              <a:rPr lang="it-IT" altLang="it-IT" sz="2000" dirty="0" smtClean="0"/>
              <a:t>… </a:t>
            </a:r>
            <a:r>
              <a:rPr lang="it-IT" altLang="it-IT" sz="2000" dirty="0"/>
              <a:t>pertanto uomini mutati sono prodotti di un altro ambiente e di una mutata educazione, </a:t>
            </a:r>
            <a:r>
              <a:rPr lang="it-IT" altLang="it-IT" sz="2000" dirty="0" smtClean="0"/>
              <a:t>[ma] sono </a:t>
            </a:r>
            <a:r>
              <a:rPr lang="it-IT" altLang="it-IT" sz="2000" dirty="0"/>
              <a:t>proprio gli uomini che modificano </a:t>
            </a:r>
            <a:r>
              <a:rPr lang="it-IT" altLang="it-IT" sz="2000" dirty="0" smtClean="0"/>
              <a:t>l’ambiente</a:t>
            </a:r>
          </a:p>
          <a:p>
            <a:pPr lvl="1"/>
            <a:r>
              <a:rPr lang="it-IT" altLang="it-IT" sz="2000" dirty="0"/>
              <a:t>I filosofi hanno solo </a:t>
            </a:r>
            <a:r>
              <a:rPr lang="it-IT" altLang="it-IT" sz="2000" b="1" dirty="0">
                <a:solidFill>
                  <a:srgbClr val="C00000"/>
                </a:solidFill>
                <a:effectLst>
                  <a:outerShdw blurRad="38100" dist="38100" dir="2700000" algn="tl">
                    <a:srgbClr val="000000">
                      <a:alpha val="43137"/>
                    </a:srgbClr>
                  </a:outerShdw>
                </a:effectLst>
              </a:rPr>
              <a:t>interpretato</a:t>
            </a:r>
            <a:r>
              <a:rPr lang="it-IT" altLang="it-IT" sz="2000" dirty="0"/>
              <a:t> il mondo in modi diversi: si tratta di </a:t>
            </a:r>
            <a:r>
              <a:rPr lang="it-IT" altLang="it-IT" sz="2000" b="1" dirty="0" smtClean="0">
                <a:solidFill>
                  <a:srgbClr val="C00000"/>
                </a:solidFill>
                <a:effectLst>
                  <a:outerShdw blurRad="38100" dist="38100" dir="2700000" algn="tl">
                    <a:srgbClr val="000000">
                      <a:alpha val="43137"/>
                    </a:srgbClr>
                  </a:outerShdw>
                </a:effectLst>
              </a:rPr>
              <a:t>mutarlo </a:t>
            </a:r>
            <a:r>
              <a:rPr lang="it-IT" altLang="it-IT" sz="2000" dirty="0" smtClean="0"/>
              <a:t>(</a:t>
            </a:r>
            <a:r>
              <a:rPr lang="it-IT" altLang="it-IT" sz="2000" i="1" dirty="0"/>
              <a:t>Tesi su </a:t>
            </a:r>
            <a:r>
              <a:rPr lang="it-IT" altLang="it-IT" sz="2000" i="1" dirty="0" err="1"/>
              <a:t>Feuerbach</a:t>
            </a:r>
            <a:r>
              <a:rPr lang="it-IT" altLang="it-IT" sz="2000" dirty="0"/>
              <a:t>, 1845</a:t>
            </a:r>
            <a:r>
              <a:rPr lang="it-IT" altLang="it-IT" sz="2000" dirty="0" smtClean="0"/>
              <a:t>)</a:t>
            </a:r>
            <a:endParaRPr lang="it-IT" sz="20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89286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Marx</a:t>
            </a:r>
            <a:r>
              <a:rPr lang="it-IT" dirty="0" smtClean="0"/>
              <a:t> e l’economia politica</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Per comprendere la realtà dei rapporti di produzione bisogna studiare </a:t>
            </a:r>
            <a:r>
              <a:rPr lang="it-IT" b="1" dirty="0" smtClean="0">
                <a:solidFill>
                  <a:srgbClr val="C00000"/>
                </a:solidFill>
                <a:effectLst>
                  <a:outerShdw blurRad="38100" dist="38100" dir="2700000" algn="tl">
                    <a:srgbClr val="000000">
                      <a:alpha val="43137"/>
                    </a:srgbClr>
                  </a:outerShdw>
                </a:effectLst>
              </a:rPr>
              <a:t>l’economia politica </a:t>
            </a:r>
            <a:r>
              <a:rPr lang="it-IT" dirty="0" smtClean="0"/>
              <a:t>al fine di mostrare</a:t>
            </a:r>
            <a:endParaRPr lang="it-IT" b="1" dirty="0" smtClean="0">
              <a:solidFill>
                <a:srgbClr val="C00000"/>
              </a:solidFill>
              <a:effectLst>
                <a:outerShdw blurRad="38100" dist="38100" dir="2700000" algn="tl">
                  <a:srgbClr val="000000">
                    <a:alpha val="43137"/>
                  </a:srgbClr>
                </a:outerShdw>
              </a:effectLst>
            </a:endParaRPr>
          </a:p>
          <a:p>
            <a:pPr lvl="1"/>
            <a:r>
              <a:rPr lang="it-IT" altLang="it-IT" dirty="0" smtClean="0"/>
              <a:t>la </a:t>
            </a:r>
            <a:r>
              <a:rPr lang="it-IT" altLang="it-IT" dirty="0"/>
              <a:t>“logica” </a:t>
            </a:r>
            <a:r>
              <a:rPr lang="it-IT" altLang="it-IT" dirty="0" smtClean="0"/>
              <a:t>del </a:t>
            </a:r>
            <a:r>
              <a:rPr lang="it-IT" altLang="it-IT" dirty="0"/>
              <a:t>moderno sistema economico capitalistico </a:t>
            </a:r>
            <a:r>
              <a:rPr lang="it-IT" altLang="it-IT" dirty="0" smtClean="0"/>
              <a:t>che </a:t>
            </a:r>
            <a:r>
              <a:rPr lang="it-IT" altLang="it-IT" dirty="0"/>
              <a:t>si autoriproduce e si espande creando sviluppo, una logica basata sull’appropriazione del sovrappiù prodotto dai lavoratori da parte dei </a:t>
            </a:r>
            <a:r>
              <a:rPr lang="it-IT" altLang="it-IT" dirty="0" smtClean="0"/>
              <a:t>capitalisti</a:t>
            </a:r>
          </a:p>
          <a:p>
            <a:pPr lvl="1"/>
            <a:r>
              <a:rPr lang="it-IT" altLang="it-IT" dirty="0" smtClean="0"/>
              <a:t>come </a:t>
            </a:r>
            <a:r>
              <a:rPr lang="it-IT" altLang="it-IT" dirty="0"/>
              <a:t>tale sistema rappresenti il punto di arrivo di un’evoluzione storica e soprattutto contenga in sé le “condizioni di possibilità” di </a:t>
            </a:r>
            <a:r>
              <a:rPr lang="it-IT" altLang="it-IT" b="1" dirty="0">
                <a:solidFill>
                  <a:srgbClr val="C00000"/>
                </a:solidFill>
                <a:effectLst>
                  <a:outerShdw blurRad="38100" dist="38100" dir="2700000" algn="tl">
                    <a:srgbClr val="000000">
                      <a:alpha val="43137"/>
                    </a:srgbClr>
                  </a:outerShdw>
                </a:effectLst>
              </a:rPr>
              <a:t>una società nuova non più basata sullo sfruttamento dei lavoratori </a:t>
            </a:r>
            <a:r>
              <a:rPr lang="it-IT" altLang="it-IT" dirty="0"/>
              <a:t>(cosa della quale gli economisti classici non erano consapevoli: </a:t>
            </a:r>
            <a:r>
              <a:rPr lang="it-IT" altLang="it-IT" dirty="0" err="1"/>
              <a:t>Marx</a:t>
            </a:r>
            <a:r>
              <a:rPr lang="it-IT" altLang="it-IT" dirty="0"/>
              <a:t> li accusa di “naturalismo”)</a:t>
            </a:r>
            <a:endParaRPr lang="it-IT" b="1" dirty="0">
              <a:effectLst>
                <a:outerShdw blurRad="38100" dist="38100" dir="2700000" algn="tl">
                  <a:srgbClr val="000000">
                    <a:alpha val="43137"/>
                  </a:srgbClr>
                </a:outerShdw>
              </a:effectLst>
            </a:endParaRPr>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115648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modo di produzione</a:t>
            </a:r>
            <a:endParaRPr lang="it-IT" dirty="0"/>
          </a:p>
        </p:txBody>
      </p:sp>
      <p:sp>
        <p:nvSpPr>
          <p:cNvPr id="3" name="Segnaposto contenuto 2"/>
          <p:cNvSpPr>
            <a:spLocks noGrp="1"/>
          </p:cNvSpPr>
          <p:nvPr>
            <p:ph idx="1"/>
          </p:nvPr>
        </p:nvSpPr>
        <p:spPr>
          <a:xfrm>
            <a:off x="457200" y="1472505"/>
            <a:ext cx="8229600" cy="4525963"/>
          </a:xfrm>
        </p:spPr>
        <p:txBody>
          <a:bodyPr>
            <a:noAutofit/>
          </a:bodyPr>
          <a:lstStyle/>
          <a:p>
            <a:r>
              <a:rPr lang="it-IT" altLang="it-IT" sz="1800" dirty="0"/>
              <a:t>Ogni epoca storica è caratterizzata da un peculiare </a:t>
            </a:r>
            <a:r>
              <a:rPr lang="it-IT" altLang="it-IT" sz="1800" b="1" dirty="0">
                <a:solidFill>
                  <a:srgbClr val="C00000"/>
                </a:solidFill>
                <a:effectLst>
                  <a:outerShdw blurRad="38100" dist="38100" dir="2700000" algn="tl">
                    <a:srgbClr val="000000">
                      <a:alpha val="43137"/>
                    </a:srgbClr>
                  </a:outerShdw>
                </a:effectLst>
              </a:rPr>
              <a:t>modo di produzione</a:t>
            </a:r>
            <a:r>
              <a:rPr lang="it-IT" altLang="it-IT" sz="1800" dirty="0"/>
              <a:t>, </a:t>
            </a:r>
            <a:r>
              <a:rPr lang="it-IT" altLang="it-IT" sz="1800" dirty="0" smtClean="0"/>
              <a:t>(come è effettuata la produzione) che </a:t>
            </a:r>
            <a:r>
              <a:rPr lang="it-IT" altLang="it-IT" sz="1800" dirty="0"/>
              <a:t>ne costituisce il fondamento </a:t>
            </a:r>
            <a:r>
              <a:rPr lang="it-IT" altLang="it-IT" sz="1800" dirty="0" smtClean="0"/>
              <a:t>materiale</a:t>
            </a:r>
          </a:p>
          <a:p>
            <a:r>
              <a:rPr lang="it-IT" altLang="it-IT" sz="1800" dirty="0"/>
              <a:t>Un modo di produzione è contraddistinto da un </a:t>
            </a:r>
            <a:r>
              <a:rPr lang="it-IT" altLang="it-IT" sz="1800" b="1" dirty="0">
                <a:solidFill>
                  <a:srgbClr val="C00000"/>
                </a:solidFill>
                <a:effectLst>
                  <a:outerShdw blurRad="38100" dist="38100" dir="2700000" algn="tl">
                    <a:srgbClr val="000000">
                      <a:alpha val="43137"/>
                    </a:srgbClr>
                  </a:outerShdw>
                </a:effectLst>
              </a:rPr>
              <a:t>rapporto di produzione</a:t>
            </a:r>
            <a:r>
              <a:rPr lang="it-IT" altLang="it-IT" sz="1800" dirty="0"/>
              <a:t>, che individua </a:t>
            </a:r>
            <a:r>
              <a:rPr lang="it-IT" altLang="it-IT" sz="1800" dirty="0" smtClean="0"/>
              <a:t>come è prodotto </a:t>
            </a:r>
            <a:r>
              <a:rPr lang="it-IT" altLang="it-IT" sz="1800" dirty="0"/>
              <a:t>e appropriato il sovrappiù.  Modo di produzione </a:t>
            </a:r>
            <a:r>
              <a:rPr lang="it-IT" altLang="it-IT" sz="1800" b="1" i="1" dirty="0">
                <a:solidFill>
                  <a:srgbClr val="C00000"/>
                </a:solidFill>
                <a:effectLst>
                  <a:outerShdw blurRad="38100" dist="38100" dir="2700000" algn="tl">
                    <a:srgbClr val="000000">
                      <a:alpha val="43137"/>
                    </a:srgbClr>
                  </a:outerShdw>
                </a:effectLst>
              </a:rPr>
              <a:t>capitalistico</a:t>
            </a:r>
            <a:r>
              <a:rPr lang="it-IT" altLang="it-IT" sz="1800" dirty="0"/>
              <a:t>: il rapporto di produzione è il “capitale”, cioè il </a:t>
            </a:r>
            <a:r>
              <a:rPr lang="it-IT" altLang="it-IT" sz="1800" b="1" dirty="0">
                <a:solidFill>
                  <a:srgbClr val="C00000"/>
                </a:solidFill>
                <a:effectLst>
                  <a:outerShdw blurRad="38100" dist="38100" dir="2700000" algn="tl">
                    <a:srgbClr val="000000">
                      <a:alpha val="43137"/>
                    </a:srgbClr>
                  </a:outerShdw>
                </a:effectLst>
              </a:rPr>
              <a:t>rapporto</a:t>
            </a:r>
            <a:r>
              <a:rPr lang="it-IT" altLang="it-IT" sz="1800" dirty="0"/>
              <a:t> tra capitalisti e lavoratori salariati</a:t>
            </a:r>
            <a:r>
              <a:rPr lang="it-IT" altLang="it-IT" sz="1800" dirty="0" smtClean="0"/>
              <a:t>.</a:t>
            </a:r>
          </a:p>
          <a:p>
            <a:r>
              <a:rPr lang="it-IT" altLang="it-IT" sz="1800" dirty="0"/>
              <a:t>Le </a:t>
            </a:r>
            <a:r>
              <a:rPr lang="it-IT" altLang="it-IT" sz="1800" b="1" dirty="0">
                <a:solidFill>
                  <a:srgbClr val="C00000"/>
                </a:solidFill>
                <a:effectLst>
                  <a:outerShdw blurRad="38100" dist="38100" dir="2700000" algn="tl">
                    <a:srgbClr val="000000">
                      <a:alpha val="43137"/>
                    </a:srgbClr>
                  </a:outerShdw>
                </a:effectLst>
              </a:rPr>
              <a:t>forze produttive </a:t>
            </a:r>
            <a:r>
              <a:rPr lang="it-IT" altLang="it-IT" sz="1800" dirty="0"/>
              <a:t>sono la tecnologia, le conoscenze </a:t>
            </a:r>
            <a:r>
              <a:rPr lang="it-IT" altLang="it-IT" sz="1800" dirty="0" smtClean="0"/>
              <a:t>scientifiche, le abilità dei lavoratori</a:t>
            </a:r>
          </a:p>
          <a:p>
            <a:r>
              <a:rPr lang="it-IT" altLang="it-IT" sz="1800" dirty="0" smtClean="0"/>
              <a:t>Il modo di produzione viene superato quando il rapporto di produzione dominante entra in </a:t>
            </a:r>
            <a:r>
              <a:rPr lang="it-IT" altLang="it-IT" sz="1800" b="1" dirty="0" smtClean="0">
                <a:solidFill>
                  <a:srgbClr val="C00000"/>
                </a:solidFill>
                <a:effectLst>
                  <a:outerShdw blurRad="38100" dist="38100" dir="2700000" algn="tl">
                    <a:srgbClr val="000000">
                      <a:alpha val="43137"/>
                    </a:srgbClr>
                  </a:outerShdw>
                </a:effectLst>
              </a:rPr>
              <a:t>contraddizione</a:t>
            </a:r>
            <a:r>
              <a:rPr lang="it-IT" altLang="it-IT" sz="1800" dirty="0" smtClean="0"/>
              <a:t> con lo sviluppo delle forze produttive</a:t>
            </a:r>
            <a:endParaRPr lang="it-IT" altLang="it-IT" sz="1800" dirty="0"/>
          </a:p>
          <a:p>
            <a:r>
              <a:rPr lang="it-IT" altLang="it-IT" sz="1800" dirty="0" smtClean="0"/>
              <a:t>«Ogni </a:t>
            </a:r>
            <a:r>
              <a:rPr lang="it-IT" altLang="it-IT" sz="1800" dirty="0"/>
              <a:t>produzione è anche una </a:t>
            </a:r>
            <a:r>
              <a:rPr lang="it-IT" altLang="it-IT" sz="1800" b="1" dirty="0" smtClean="0">
                <a:solidFill>
                  <a:srgbClr val="C00000"/>
                </a:solidFill>
                <a:effectLst>
                  <a:outerShdw blurRad="38100" dist="38100" dir="2700000" algn="tl">
                    <a:srgbClr val="000000">
                      <a:alpha val="43137"/>
                    </a:srgbClr>
                  </a:outerShdw>
                </a:effectLst>
              </a:rPr>
              <a:t>riproduzione</a:t>
            </a:r>
            <a:r>
              <a:rPr lang="it-IT" altLang="it-IT" sz="1800" dirty="0" smtClean="0"/>
              <a:t>». </a:t>
            </a:r>
            <a:r>
              <a:rPr lang="it-IT" altLang="it-IT" sz="1800" dirty="0"/>
              <a:t>Sia in senso </a:t>
            </a:r>
            <a:r>
              <a:rPr lang="it-IT" altLang="it-IT" sz="1800" dirty="0" smtClean="0"/>
              <a:t>«materiale» </a:t>
            </a:r>
            <a:r>
              <a:rPr lang="it-IT" altLang="it-IT" sz="1800" dirty="0"/>
              <a:t>(ogni ciclo di produzione riproduce o allarga le scorte necessarie a riavviare la produzione nel ciclo successivo), sia in senso </a:t>
            </a:r>
            <a:r>
              <a:rPr lang="it-IT" altLang="it-IT" sz="1800" dirty="0" smtClean="0"/>
              <a:t>«formale»: </a:t>
            </a:r>
            <a:r>
              <a:rPr lang="it-IT" altLang="it-IT" sz="1800" dirty="0"/>
              <a:t>la produzione capitalista riproduce la produzione su base capitalista, perché ne riproduce i </a:t>
            </a:r>
            <a:r>
              <a:rPr lang="it-IT" altLang="it-IT" sz="1800" dirty="0" smtClean="0"/>
              <a:t>«presupposti</a:t>
            </a:r>
            <a:r>
              <a:rPr lang="it-IT" altLang="it-IT" sz="2000" dirty="0" smtClean="0"/>
              <a:t>»:</a:t>
            </a:r>
            <a:r>
              <a:rPr lang="it-IT" altLang="it-IT" sz="1800" dirty="0" smtClean="0"/>
              <a:t> </a:t>
            </a:r>
            <a:r>
              <a:rPr lang="it-IT" altLang="it-IT" sz="1800" dirty="0"/>
              <a:t>in particolare la separazione tra lavoro salariato e proprietà dei mezzi di produzione</a:t>
            </a:r>
            <a:r>
              <a:rPr lang="it-IT" altLang="it-IT" sz="1800" dirty="0">
                <a:solidFill>
                  <a:srgbClr val="663300"/>
                </a:solidFill>
              </a:rPr>
              <a:t>.</a:t>
            </a:r>
            <a:endParaRPr lang="it-IT" altLang="it-IT" sz="1800" dirty="0"/>
          </a:p>
          <a:p>
            <a:endParaRPr lang="it-IT" sz="1800" dirty="0"/>
          </a:p>
        </p:txBody>
      </p:sp>
      <p:sp>
        <p:nvSpPr>
          <p:cNvPr id="4" name="Segnaposto piè di pagina 3"/>
          <p:cNvSpPr>
            <a:spLocks noGrp="1"/>
          </p:cNvSpPr>
          <p:nvPr>
            <p:ph type="ftr" sz="quarter" idx="11"/>
          </p:nvPr>
        </p:nvSpPr>
        <p:spPr/>
        <p:txBody>
          <a:bodyPr/>
          <a:lstStyle/>
          <a:p>
            <a:r>
              <a:rPr lang="en-US" smtClean="0"/>
              <a:t>Karl Marx</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107297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16E692615186349ADC1572FF2D92EBC" ma:contentTypeVersion="9" ma:contentTypeDescription="Creare un nuovo documento." ma:contentTypeScope="" ma:versionID="32ed6f2e6f4444221e00a523a06a7e98">
  <xsd:schema xmlns:xsd="http://www.w3.org/2001/XMLSchema" xmlns:xs="http://www.w3.org/2001/XMLSchema" xmlns:p="http://schemas.microsoft.com/office/2006/metadata/properties" xmlns:ns3="01510a4c-67e1-410d-b310-984d6c9b1061" targetNamespace="http://schemas.microsoft.com/office/2006/metadata/properties" ma:root="true" ma:fieldsID="1819e783a4b970ce792c8222c5b9ae7a" ns3:_="">
    <xsd:import namespace="01510a4c-67e1-410d-b310-984d6c9b106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510a4c-67e1-410d-b310-984d6c9b1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0A3663-C47D-4082-91B3-BCACF31BC0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510a4c-67e1-410d-b310-984d6c9b10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1249A6-9D6A-4464-906F-20F17E205325}">
  <ds:schemaRefs>
    <ds:schemaRef ds:uri="http://schemas.microsoft.com/sharepoint/v3/contenttype/forms"/>
  </ds:schemaRefs>
</ds:datastoreItem>
</file>

<file path=customXml/itemProps3.xml><?xml version="1.0" encoding="utf-8"?>
<ds:datastoreItem xmlns:ds="http://schemas.openxmlformats.org/officeDocument/2006/customXml" ds:itemID="{490C2D86-BF6A-431F-83C7-606E76ACCF9F}">
  <ds:schemaRefs>
    <ds:schemaRef ds:uri="http://schemas.openxmlformats.org/package/2006/metadata/core-properties"/>
    <ds:schemaRef ds:uri="http://purl.org/dc/elements/1.1/"/>
    <ds:schemaRef ds:uri="http://purl.org/dc/terms/"/>
    <ds:schemaRef ds:uri="01510a4c-67e1-410d-b310-984d6c9b1061"/>
    <ds:schemaRef ds:uri="http://schemas.microsoft.com/office/2006/documentManagement/types"/>
    <ds:schemaRef ds:uri="http://purl.org/dc/dcmitype/"/>
    <ds:schemaRef ds:uri="http://www.w3.org/XML/1998/namespac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Slide__UNIMC_DipECONOMIA_DIRITTO</Template>
  <TotalTime>773</TotalTime>
  <Words>4107</Words>
  <Application>Microsoft Office PowerPoint</Application>
  <PresentationFormat>Presentazione su schermo (4:3)</PresentationFormat>
  <Paragraphs>399</Paragraphs>
  <Slides>39</Slides>
  <Notes>7</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3</vt:i4>
      </vt:variant>
      <vt:variant>
        <vt:lpstr>Titoli diapositive</vt:lpstr>
      </vt:variant>
      <vt:variant>
        <vt:i4>39</vt:i4>
      </vt:variant>
    </vt:vector>
  </HeadingPairs>
  <TitlesOfParts>
    <vt:vector size="51" baseType="lpstr">
      <vt:lpstr>Arial</vt:lpstr>
      <vt:lpstr>Arial Italic</vt:lpstr>
      <vt:lpstr>Calibri</vt:lpstr>
      <vt:lpstr>Cambria Math</vt:lpstr>
      <vt:lpstr>Garamond</vt:lpstr>
      <vt:lpstr>Symbol</vt:lpstr>
      <vt:lpstr>Times New Roman</vt:lpstr>
      <vt:lpstr>Wingdings</vt:lpstr>
      <vt:lpstr>Slide_DirezioneAmministrativa_UNIMC</vt:lpstr>
      <vt:lpstr>Equation.3</vt:lpstr>
      <vt:lpstr>Equation</vt:lpstr>
      <vt:lpstr>Equazione</vt:lpstr>
      <vt:lpstr>Karl marx</vt:lpstr>
      <vt:lpstr>La nascita del movimento dei lavoratori</vt:lpstr>
      <vt:lpstr>Prima di Marx: Sismondi</vt:lpstr>
      <vt:lpstr>Prima di Marx: i socialisti ricardiani</vt:lpstr>
      <vt:lpstr>Karl Marx</vt:lpstr>
      <vt:lpstr>L’hegelismo</vt:lpstr>
      <vt:lpstr>Marx e il materialismo</vt:lpstr>
      <vt:lpstr>Marx e l’economia politica</vt:lpstr>
      <vt:lpstr>Il modo di produzione</vt:lpstr>
      <vt:lpstr>Il materialismo storico</vt:lpstr>
      <vt:lpstr>Il modo di produzione capitalistico</vt:lpstr>
      <vt:lpstr>Il Capitale: critica dell’economia politica</vt:lpstr>
      <vt:lpstr>L’alienazione del lavoro</vt:lpstr>
      <vt:lpstr>Il feticismo delle merci</vt:lpstr>
      <vt:lpstr>La circolazione delle merci</vt:lpstr>
      <vt:lpstr>La circolazione nella società capitalistica</vt:lpstr>
      <vt:lpstr>Lavoro e forza lavoro</vt:lpstr>
      <vt:lpstr>La creazione del valore</vt:lpstr>
      <vt:lpstr>Il valore</vt:lpstr>
      <vt:lpstr>Nuovo valore</vt:lpstr>
      <vt:lpstr>Lavoro necessario e pluslavoro</vt:lpstr>
      <vt:lpstr>Come cresce il plusvalore</vt:lpstr>
      <vt:lpstr>Saggio di plusvalore e saggio di profitto</vt:lpstr>
      <vt:lpstr>Il circuito e il valore</vt:lpstr>
      <vt:lpstr>Il diverso ruolo di C e V</vt:lpstr>
      <vt:lpstr>Marx e la trasformazione</vt:lpstr>
      <vt:lpstr>“Trasformazione dei valori in prezzi di produzione”</vt:lpstr>
      <vt:lpstr>La redistribuzione del plusvalore</vt:lpstr>
      <vt:lpstr>La trasformazione è incompleta</vt:lpstr>
      <vt:lpstr>La nuova interpretazione</vt:lpstr>
      <vt:lpstr>La teoria della creazione del valore</vt:lpstr>
      <vt:lpstr>Il circuito e la nuova interpretazione</vt:lpstr>
      <vt:lpstr>La caduta tendenziale del saggio di profitto</vt:lpstr>
      <vt:lpstr>Crisi di sproporzione</vt:lpstr>
      <vt:lpstr>Condizioni di equilibrio</vt:lpstr>
      <vt:lpstr>La riproduzione allargata</vt:lpstr>
      <vt:lpstr>Le nuove equazioni</vt:lpstr>
      <vt:lpstr>Equilibrio e instabilità</vt:lpstr>
      <vt:lpstr>Instabilità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Karl marx</dc:title>
  <dc:creator>stefano.perri</dc:creator>
  <cp:lastModifiedBy>stefano.perri@unimc.it</cp:lastModifiedBy>
  <cp:revision>81</cp:revision>
  <cp:lastPrinted>2019-10-10T10:26:16Z</cp:lastPrinted>
  <dcterms:created xsi:type="dcterms:W3CDTF">2019-10-08T08:48:22Z</dcterms:created>
  <dcterms:modified xsi:type="dcterms:W3CDTF">2021-11-05T09:52:00Z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0x010100616E692615186349ADC1572FF2D92EBC</vt:lpwstr>
  </property>
</Properties>
</file>